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96"/>
  </p:notesMasterIdLst>
  <p:sldIdLst>
    <p:sldId id="264" r:id="rId2"/>
    <p:sldId id="289" r:id="rId3"/>
    <p:sldId id="568" r:id="rId4"/>
    <p:sldId id="452" r:id="rId5"/>
    <p:sldId id="448" r:id="rId6"/>
    <p:sldId id="449" r:id="rId7"/>
    <p:sldId id="450" r:id="rId8"/>
    <p:sldId id="453" r:id="rId9"/>
    <p:sldId id="503" r:id="rId10"/>
    <p:sldId id="456" r:id="rId11"/>
    <p:sldId id="455" r:id="rId12"/>
    <p:sldId id="457" r:id="rId13"/>
    <p:sldId id="458" r:id="rId14"/>
    <p:sldId id="459" r:id="rId15"/>
    <p:sldId id="563" r:id="rId16"/>
    <p:sldId id="481" r:id="rId17"/>
    <p:sldId id="482" r:id="rId18"/>
    <p:sldId id="483" r:id="rId19"/>
    <p:sldId id="484" r:id="rId20"/>
    <p:sldId id="485" r:id="rId21"/>
    <p:sldId id="564" r:id="rId22"/>
    <p:sldId id="487" r:id="rId23"/>
    <p:sldId id="565" r:id="rId24"/>
    <p:sldId id="489" r:id="rId25"/>
    <p:sldId id="490" r:id="rId26"/>
    <p:sldId id="491" r:id="rId27"/>
    <p:sldId id="566" r:id="rId28"/>
    <p:sldId id="493" r:id="rId29"/>
    <p:sldId id="494" r:id="rId30"/>
    <p:sldId id="495" r:id="rId31"/>
    <p:sldId id="496" r:id="rId32"/>
    <p:sldId id="497" r:id="rId33"/>
    <p:sldId id="498" r:id="rId34"/>
    <p:sldId id="499" r:id="rId35"/>
    <p:sldId id="500" r:id="rId36"/>
    <p:sldId id="501" r:id="rId37"/>
    <p:sldId id="502"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67" r:id="rId52"/>
    <p:sldId id="517" r:id="rId53"/>
    <p:sldId id="521" r:id="rId54"/>
    <p:sldId id="522" r:id="rId55"/>
    <p:sldId id="519" r:id="rId56"/>
    <p:sldId id="523" r:id="rId57"/>
    <p:sldId id="524" r:id="rId58"/>
    <p:sldId id="525" r:id="rId59"/>
    <p:sldId id="526" r:id="rId60"/>
    <p:sldId id="527" r:id="rId61"/>
    <p:sldId id="528" r:id="rId62"/>
    <p:sldId id="529" r:id="rId63"/>
    <p:sldId id="530" r:id="rId64"/>
    <p:sldId id="531" r:id="rId65"/>
    <p:sldId id="532" r:id="rId66"/>
    <p:sldId id="533" r:id="rId67"/>
    <p:sldId id="534" r:id="rId68"/>
    <p:sldId id="535" r:id="rId69"/>
    <p:sldId id="536" r:id="rId70"/>
    <p:sldId id="537" r:id="rId71"/>
    <p:sldId id="538" r:id="rId72"/>
    <p:sldId id="539" r:id="rId73"/>
    <p:sldId id="540" r:id="rId74"/>
    <p:sldId id="541" r:id="rId75"/>
    <p:sldId id="542" r:id="rId76"/>
    <p:sldId id="543" r:id="rId77"/>
    <p:sldId id="544" r:id="rId78"/>
    <p:sldId id="545" r:id="rId79"/>
    <p:sldId id="546" r:id="rId80"/>
    <p:sldId id="548" r:id="rId81"/>
    <p:sldId id="549" r:id="rId82"/>
    <p:sldId id="550" r:id="rId83"/>
    <p:sldId id="551" r:id="rId84"/>
    <p:sldId id="552" r:id="rId85"/>
    <p:sldId id="553" r:id="rId86"/>
    <p:sldId id="554" r:id="rId87"/>
    <p:sldId id="555" r:id="rId88"/>
    <p:sldId id="556" r:id="rId89"/>
    <p:sldId id="557" r:id="rId90"/>
    <p:sldId id="558" r:id="rId91"/>
    <p:sldId id="559" r:id="rId92"/>
    <p:sldId id="560" r:id="rId93"/>
    <p:sldId id="561" r:id="rId94"/>
    <p:sldId id="562"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3287"/>
  </p:normalViewPr>
  <p:slideViewPr>
    <p:cSldViewPr snapToGrid="0" snapToObjects="1" showGuides="1">
      <p:cViewPr>
        <p:scale>
          <a:sx n="95" d="100"/>
          <a:sy n="95" d="100"/>
        </p:scale>
        <p:origin x="5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emf"/><Relationship Id="rId2" Type="http://schemas.openxmlformats.org/officeDocument/2006/relationships/image" Target="../media/image6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emf"/><Relationship Id="rId2" Type="http://schemas.openxmlformats.org/officeDocument/2006/relationships/image" Target="../media/image6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12/12/19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61</a:t>
            </a:fld>
            <a:endParaRPr lang="en-US"/>
          </a:p>
        </p:txBody>
      </p:sp>
    </p:spTree>
    <p:extLst>
      <p:ext uri="{BB962C8B-B14F-4D97-AF65-F5344CB8AC3E}">
        <p14:creationId xmlns:p14="http://schemas.microsoft.com/office/powerpoint/2010/main" val="155841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62</a:t>
            </a:fld>
            <a:endParaRPr lang="en-US"/>
          </a:p>
        </p:txBody>
      </p:sp>
    </p:spTree>
    <p:extLst>
      <p:ext uri="{BB962C8B-B14F-4D97-AF65-F5344CB8AC3E}">
        <p14:creationId xmlns:p14="http://schemas.microsoft.com/office/powerpoint/2010/main" val="712525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63</a:t>
            </a:fld>
            <a:endParaRPr lang="en-US"/>
          </a:p>
        </p:txBody>
      </p:sp>
    </p:spTree>
    <p:extLst>
      <p:ext uri="{BB962C8B-B14F-4D97-AF65-F5344CB8AC3E}">
        <p14:creationId xmlns:p14="http://schemas.microsoft.com/office/powerpoint/2010/main" val="1260864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64</a:t>
            </a:fld>
            <a:endParaRPr lang="en-US"/>
          </a:p>
        </p:txBody>
      </p:sp>
    </p:spTree>
    <p:extLst>
      <p:ext uri="{BB962C8B-B14F-4D97-AF65-F5344CB8AC3E}">
        <p14:creationId xmlns:p14="http://schemas.microsoft.com/office/powerpoint/2010/main" val="116028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65</a:t>
            </a:fld>
            <a:endParaRPr lang="en-US"/>
          </a:p>
        </p:txBody>
      </p:sp>
    </p:spTree>
    <p:extLst>
      <p:ext uri="{BB962C8B-B14F-4D97-AF65-F5344CB8AC3E}">
        <p14:creationId xmlns:p14="http://schemas.microsoft.com/office/powerpoint/2010/main" val="159997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66</a:t>
            </a:fld>
            <a:endParaRPr lang="en-US"/>
          </a:p>
        </p:txBody>
      </p:sp>
    </p:spTree>
    <p:extLst>
      <p:ext uri="{BB962C8B-B14F-4D97-AF65-F5344CB8AC3E}">
        <p14:creationId xmlns:p14="http://schemas.microsoft.com/office/powerpoint/2010/main" val="103954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67</a:t>
            </a:fld>
            <a:endParaRPr lang="en-US"/>
          </a:p>
        </p:txBody>
      </p:sp>
    </p:spTree>
    <p:extLst>
      <p:ext uri="{BB962C8B-B14F-4D97-AF65-F5344CB8AC3E}">
        <p14:creationId xmlns:p14="http://schemas.microsoft.com/office/powerpoint/2010/main" val="69359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68</a:t>
            </a:fld>
            <a:endParaRPr lang="en-US"/>
          </a:p>
        </p:txBody>
      </p:sp>
    </p:spTree>
    <p:extLst>
      <p:ext uri="{BB962C8B-B14F-4D97-AF65-F5344CB8AC3E}">
        <p14:creationId xmlns:p14="http://schemas.microsoft.com/office/powerpoint/2010/main" val="1650525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69</a:t>
            </a:fld>
            <a:endParaRPr lang="en-US"/>
          </a:p>
        </p:txBody>
      </p:sp>
    </p:spTree>
    <p:extLst>
      <p:ext uri="{BB962C8B-B14F-4D97-AF65-F5344CB8AC3E}">
        <p14:creationId xmlns:p14="http://schemas.microsoft.com/office/powerpoint/2010/main" val="71872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70</a:t>
            </a:fld>
            <a:endParaRPr lang="en-US"/>
          </a:p>
        </p:txBody>
      </p:sp>
    </p:spTree>
    <p:extLst>
      <p:ext uri="{BB962C8B-B14F-4D97-AF65-F5344CB8AC3E}">
        <p14:creationId xmlns:p14="http://schemas.microsoft.com/office/powerpoint/2010/main" val="1857117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52</a:t>
            </a:fld>
            <a:endParaRPr lang="en-US"/>
          </a:p>
        </p:txBody>
      </p:sp>
    </p:spTree>
    <p:extLst>
      <p:ext uri="{BB962C8B-B14F-4D97-AF65-F5344CB8AC3E}">
        <p14:creationId xmlns:p14="http://schemas.microsoft.com/office/powerpoint/2010/main" val="184370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71</a:t>
            </a:fld>
            <a:endParaRPr lang="en-US"/>
          </a:p>
        </p:txBody>
      </p:sp>
    </p:spTree>
    <p:extLst>
      <p:ext uri="{BB962C8B-B14F-4D97-AF65-F5344CB8AC3E}">
        <p14:creationId xmlns:p14="http://schemas.microsoft.com/office/powerpoint/2010/main" val="331125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72</a:t>
            </a:fld>
            <a:endParaRPr lang="en-US"/>
          </a:p>
        </p:txBody>
      </p:sp>
    </p:spTree>
    <p:extLst>
      <p:ext uri="{BB962C8B-B14F-4D97-AF65-F5344CB8AC3E}">
        <p14:creationId xmlns:p14="http://schemas.microsoft.com/office/powerpoint/2010/main" val="199269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LiveSlide</a:t>
            </a:r>
            <a:r>
              <a:rPr lang="en-US" dirty="0"/>
              <a:t> Site</a:t>
            </a:r>
          </a:p>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7FF51C37-763A-A544-96C6-A43233B4922E}" type="slidenum">
              <a:rPr lang="en-US" smtClean="0"/>
              <a:t>73</a:t>
            </a:fld>
            <a:endParaRPr lang="en-US"/>
          </a:p>
        </p:txBody>
      </p:sp>
    </p:spTree>
    <p:extLst>
      <p:ext uri="{BB962C8B-B14F-4D97-AF65-F5344CB8AC3E}">
        <p14:creationId xmlns:p14="http://schemas.microsoft.com/office/powerpoint/2010/main" val="1950099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74</a:t>
            </a:fld>
            <a:endParaRPr lang="en-US"/>
          </a:p>
        </p:txBody>
      </p:sp>
    </p:spTree>
    <p:extLst>
      <p:ext uri="{BB962C8B-B14F-4D97-AF65-F5344CB8AC3E}">
        <p14:creationId xmlns:p14="http://schemas.microsoft.com/office/powerpoint/2010/main" val="1082782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75</a:t>
            </a:fld>
            <a:endParaRPr lang="en-US"/>
          </a:p>
        </p:txBody>
      </p:sp>
    </p:spTree>
    <p:extLst>
      <p:ext uri="{BB962C8B-B14F-4D97-AF65-F5344CB8AC3E}">
        <p14:creationId xmlns:p14="http://schemas.microsoft.com/office/powerpoint/2010/main" val="856642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76</a:t>
            </a:fld>
            <a:endParaRPr lang="en-US"/>
          </a:p>
        </p:txBody>
      </p:sp>
    </p:spTree>
    <p:extLst>
      <p:ext uri="{BB962C8B-B14F-4D97-AF65-F5344CB8AC3E}">
        <p14:creationId xmlns:p14="http://schemas.microsoft.com/office/powerpoint/2010/main" val="778442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77</a:t>
            </a:fld>
            <a:endParaRPr lang="en-US"/>
          </a:p>
        </p:txBody>
      </p:sp>
    </p:spTree>
    <p:extLst>
      <p:ext uri="{BB962C8B-B14F-4D97-AF65-F5344CB8AC3E}">
        <p14:creationId xmlns:p14="http://schemas.microsoft.com/office/powerpoint/2010/main" val="1027435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78</a:t>
            </a:fld>
            <a:endParaRPr lang="en-US"/>
          </a:p>
        </p:txBody>
      </p:sp>
    </p:spTree>
    <p:extLst>
      <p:ext uri="{BB962C8B-B14F-4D97-AF65-F5344CB8AC3E}">
        <p14:creationId xmlns:p14="http://schemas.microsoft.com/office/powerpoint/2010/main" val="2067526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79</a:t>
            </a:fld>
            <a:endParaRPr lang="en-US"/>
          </a:p>
        </p:txBody>
      </p:sp>
    </p:spTree>
    <p:extLst>
      <p:ext uri="{BB962C8B-B14F-4D97-AF65-F5344CB8AC3E}">
        <p14:creationId xmlns:p14="http://schemas.microsoft.com/office/powerpoint/2010/main" val="767058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80</a:t>
            </a:fld>
            <a:endParaRPr lang="en-US"/>
          </a:p>
        </p:txBody>
      </p:sp>
    </p:spTree>
    <p:extLst>
      <p:ext uri="{BB962C8B-B14F-4D97-AF65-F5344CB8AC3E}">
        <p14:creationId xmlns:p14="http://schemas.microsoft.com/office/powerpoint/2010/main" val="166234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53</a:t>
            </a:fld>
            <a:endParaRPr lang="en-US"/>
          </a:p>
        </p:txBody>
      </p:sp>
    </p:spTree>
    <p:extLst>
      <p:ext uri="{BB962C8B-B14F-4D97-AF65-F5344CB8AC3E}">
        <p14:creationId xmlns:p14="http://schemas.microsoft.com/office/powerpoint/2010/main" val="2049573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81</a:t>
            </a:fld>
            <a:endParaRPr lang="en-US"/>
          </a:p>
        </p:txBody>
      </p:sp>
    </p:spTree>
    <p:extLst>
      <p:ext uri="{BB962C8B-B14F-4D97-AF65-F5344CB8AC3E}">
        <p14:creationId xmlns:p14="http://schemas.microsoft.com/office/powerpoint/2010/main" val="41995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82</a:t>
            </a:fld>
            <a:endParaRPr lang="en-US"/>
          </a:p>
        </p:txBody>
      </p:sp>
    </p:spTree>
    <p:extLst>
      <p:ext uri="{BB962C8B-B14F-4D97-AF65-F5344CB8AC3E}">
        <p14:creationId xmlns:p14="http://schemas.microsoft.com/office/powerpoint/2010/main" val="1496650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4DF715-0D1B-C14C-A767-9319589B51C1}" type="slidenum">
              <a:rPr lang="en-US" smtClean="0"/>
              <a:t>83</a:t>
            </a:fld>
            <a:endParaRPr lang="en-US"/>
          </a:p>
        </p:txBody>
      </p:sp>
    </p:spTree>
    <p:extLst>
      <p:ext uri="{BB962C8B-B14F-4D97-AF65-F5344CB8AC3E}">
        <p14:creationId xmlns:p14="http://schemas.microsoft.com/office/powerpoint/2010/main" val="69809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LiveSlide</a:t>
            </a:r>
            <a:r>
              <a:rPr lang="en-US" dirty="0"/>
              <a:t> Site</a:t>
            </a:r>
          </a:p>
          <a:p>
            <a:r>
              <a:rPr lang="en-US" dirty="0"/>
              <a:t>http://</a:t>
            </a:r>
            <a:r>
              <a:rPr lang="en-US" dirty="0" err="1"/>
              <a:t>ruder.io</a:t>
            </a:r>
            <a:r>
              <a:rPr lang="en-US" dirty="0"/>
              <a:t>/optimizing-gradient-descent/</a:t>
            </a:r>
            <a:r>
              <a:rPr lang="en-US" dirty="0" err="1"/>
              <a:t>index.html#adam</a:t>
            </a:r>
            <a:endParaRPr lang="en-US" dirty="0"/>
          </a:p>
        </p:txBody>
      </p:sp>
      <p:sp>
        <p:nvSpPr>
          <p:cNvPr id="4" name="Slide Number Placeholder 3"/>
          <p:cNvSpPr>
            <a:spLocks noGrp="1"/>
          </p:cNvSpPr>
          <p:nvPr>
            <p:ph type="sldNum" sz="quarter" idx="10"/>
          </p:nvPr>
        </p:nvSpPr>
        <p:spPr/>
        <p:txBody>
          <a:bodyPr/>
          <a:lstStyle/>
          <a:p>
            <a:fld id="{7FF51C37-763A-A544-96C6-A43233B4922E}" type="slidenum">
              <a:rPr lang="en-US" smtClean="0"/>
              <a:t>84</a:t>
            </a:fld>
            <a:endParaRPr lang="en-US"/>
          </a:p>
        </p:txBody>
      </p:sp>
    </p:spTree>
    <p:extLst>
      <p:ext uri="{BB962C8B-B14F-4D97-AF65-F5344CB8AC3E}">
        <p14:creationId xmlns:p14="http://schemas.microsoft.com/office/powerpoint/2010/main" val="230567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85</a:t>
            </a:fld>
            <a:endParaRPr lang="en-US"/>
          </a:p>
        </p:txBody>
      </p:sp>
    </p:spTree>
    <p:extLst>
      <p:ext uri="{BB962C8B-B14F-4D97-AF65-F5344CB8AC3E}">
        <p14:creationId xmlns:p14="http://schemas.microsoft.com/office/powerpoint/2010/main" val="1120385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86</a:t>
            </a:fld>
            <a:endParaRPr lang="en-US"/>
          </a:p>
        </p:txBody>
      </p:sp>
    </p:spTree>
    <p:extLst>
      <p:ext uri="{BB962C8B-B14F-4D97-AF65-F5344CB8AC3E}">
        <p14:creationId xmlns:p14="http://schemas.microsoft.com/office/powerpoint/2010/main" val="2090881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87</a:t>
            </a:fld>
            <a:endParaRPr lang="en-US"/>
          </a:p>
        </p:txBody>
      </p:sp>
    </p:spTree>
    <p:extLst>
      <p:ext uri="{BB962C8B-B14F-4D97-AF65-F5344CB8AC3E}">
        <p14:creationId xmlns:p14="http://schemas.microsoft.com/office/powerpoint/2010/main" val="915270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88</a:t>
            </a:fld>
            <a:endParaRPr lang="en-US"/>
          </a:p>
        </p:txBody>
      </p:sp>
    </p:spTree>
    <p:extLst>
      <p:ext uri="{BB962C8B-B14F-4D97-AF65-F5344CB8AC3E}">
        <p14:creationId xmlns:p14="http://schemas.microsoft.com/office/powerpoint/2010/main" val="226527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89</a:t>
            </a:fld>
            <a:endParaRPr lang="en-US"/>
          </a:p>
        </p:txBody>
      </p:sp>
    </p:spTree>
    <p:extLst>
      <p:ext uri="{BB962C8B-B14F-4D97-AF65-F5344CB8AC3E}">
        <p14:creationId xmlns:p14="http://schemas.microsoft.com/office/powerpoint/2010/main" val="1001930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90</a:t>
            </a:fld>
            <a:endParaRPr lang="en-US"/>
          </a:p>
        </p:txBody>
      </p:sp>
    </p:spTree>
    <p:extLst>
      <p:ext uri="{BB962C8B-B14F-4D97-AF65-F5344CB8AC3E}">
        <p14:creationId xmlns:p14="http://schemas.microsoft.com/office/powerpoint/2010/main" val="149444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54</a:t>
            </a:fld>
            <a:endParaRPr lang="en-US"/>
          </a:p>
        </p:txBody>
      </p:sp>
    </p:spTree>
    <p:extLst>
      <p:ext uri="{BB962C8B-B14F-4D97-AF65-F5344CB8AC3E}">
        <p14:creationId xmlns:p14="http://schemas.microsoft.com/office/powerpoint/2010/main" val="328938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91</a:t>
            </a:fld>
            <a:endParaRPr lang="en-US"/>
          </a:p>
        </p:txBody>
      </p:sp>
    </p:spTree>
    <p:extLst>
      <p:ext uri="{BB962C8B-B14F-4D97-AF65-F5344CB8AC3E}">
        <p14:creationId xmlns:p14="http://schemas.microsoft.com/office/powerpoint/2010/main" val="2070553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92</a:t>
            </a:fld>
            <a:endParaRPr lang="en-US"/>
          </a:p>
        </p:txBody>
      </p:sp>
    </p:spTree>
    <p:extLst>
      <p:ext uri="{BB962C8B-B14F-4D97-AF65-F5344CB8AC3E}">
        <p14:creationId xmlns:p14="http://schemas.microsoft.com/office/powerpoint/2010/main" val="1114653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93</a:t>
            </a:fld>
            <a:endParaRPr lang="en-US"/>
          </a:p>
        </p:txBody>
      </p:sp>
    </p:spTree>
    <p:extLst>
      <p:ext uri="{BB962C8B-B14F-4D97-AF65-F5344CB8AC3E}">
        <p14:creationId xmlns:p14="http://schemas.microsoft.com/office/powerpoint/2010/main" val="348864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94</a:t>
            </a:fld>
            <a:endParaRPr lang="en-US"/>
          </a:p>
        </p:txBody>
      </p:sp>
    </p:spTree>
    <p:extLst>
      <p:ext uri="{BB962C8B-B14F-4D97-AF65-F5344CB8AC3E}">
        <p14:creationId xmlns:p14="http://schemas.microsoft.com/office/powerpoint/2010/main" val="1888737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55</a:t>
            </a:fld>
            <a:endParaRPr lang="en-US"/>
          </a:p>
        </p:txBody>
      </p:sp>
    </p:spTree>
    <p:extLst>
      <p:ext uri="{BB962C8B-B14F-4D97-AF65-F5344CB8AC3E}">
        <p14:creationId xmlns:p14="http://schemas.microsoft.com/office/powerpoint/2010/main" val="625467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56</a:t>
            </a:fld>
            <a:endParaRPr lang="en-US"/>
          </a:p>
        </p:txBody>
      </p:sp>
    </p:spTree>
    <p:extLst>
      <p:ext uri="{BB962C8B-B14F-4D97-AF65-F5344CB8AC3E}">
        <p14:creationId xmlns:p14="http://schemas.microsoft.com/office/powerpoint/2010/main" val="1604968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57</a:t>
            </a:fld>
            <a:endParaRPr lang="en-US"/>
          </a:p>
        </p:txBody>
      </p:sp>
    </p:spTree>
    <p:extLst>
      <p:ext uri="{BB962C8B-B14F-4D97-AF65-F5344CB8AC3E}">
        <p14:creationId xmlns:p14="http://schemas.microsoft.com/office/powerpoint/2010/main" val="177396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58</a:t>
            </a:fld>
            <a:endParaRPr lang="en-US"/>
          </a:p>
        </p:txBody>
      </p:sp>
    </p:spTree>
    <p:extLst>
      <p:ext uri="{BB962C8B-B14F-4D97-AF65-F5344CB8AC3E}">
        <p14:creationId xmlns:p14="http://schemas.microsoft.com/office/powerpoint/2010/main" val="2123736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60</a:t>
            </a:fld>
            <a:endParaRPr lang="en-US"/>
          </a:p>
        </p:txBody>
      </p:sp>
    </p:spTree>
    <p:extLst>
      <p:ext uri="{BB962C8B-B14F-4D97-AF65-F5344CB8AC3E}">
        <p14:creationId xmlns:p14="http://schemas.microsoft.com/office/powerpoint/2010/main" val="8940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1054200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213246913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11.png"/><Relationship Id="rId5" Type="http://schemas.openxmlformats.org/officeDocument/2006/relationships/image" Target="../media/image220.png"/><Relationship Id="rId6" Type="http://schemas.openxmlformats.org/officeDocument/2006/relationships/oleObject" Target="../embeddings/oleObject1.bin"/><Relationship Id="rId7"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1.png"/><Relationship Id="rId3" Type="http://schemas.openxmlformats.org/officeDocument/2006/relationships/image" Target="../media/image5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0.png"/><Relationship Id="rId3" Type="http://schemas.openxmlformats.org/officeDocument/2006/relationships/image" Target="../media/image4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1.png"/><Relationship Id="rId8" Type="http://schemas.openxmlformats.org/officeDocument/2006/relationships/image" Target="../media/image291.png"/><Relationship Id="rId9" Type="http://schemas.openxmlformats.org/officeDocument/2006/relationships/image" Target="../media/image301.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41.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46.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47.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08.png"/><Relationship Id="rId7" Type="http://schemas.openxmlformats.org/officeDocument/2006/relationships/image" Target="../media/image1180.png"/><Relationship Id="rId8" Type="http://schemas.openxmlformats.org/officeDocument/2006/relationships/image" Target="../media/image1190.png"/></Relationships>
</file>

<file path=ppt/slides/_rels/slide48.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70.png"/><Relationship Id="rId5"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21.emf"/><Relationship Id="rId6" Type="http://schemas.openxmlformats.org/officeDocument/2006/relationships/oleObject" Target="../embeddings/oleObject3.bin"/><Relationship Id="rId7"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4.bin"/><Relationship Id="rId5" Type="http://schemas.openxmlformats.org/officeDocument/2006/relationships/image" Target="../media/image2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1.png"/><Relationship Id="rId5" Type="http://schemas.openxmlformats.org/officeDocument/2006/relationships/image" Target="../media/image24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5.bin"/><Relationship Id="rId5" Type="http://schemas.openxmlformats.org/officeDocument/2006/relationships/image" Target="../media/image26.emf"/><Relationship Id="rId6" Type="http://schemas.openxmlformats.org/officeDocument/2006/relationships/oleObject" Target="../embeddings/oleObject6.bin"/><Relationship Id="rId7" Type="http://schemas.openxmlformats.org/officeDocument/2006/relationships/image" Target="../media/image27.emf"/><Relationship Id="rId8" Type="http://schemas.openxmlformats.org/officeDocument/2006/relationships/image" Target="../media/image34.png"/><Relationship Id="rId9" Type="http://schemas.openxmlformats.org/officeDocument/2006/relationships/image" Target="../media/image39.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1.pn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2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7.bin"/><Relationship Id="rId5" Type="http://schemas.openxmlformats.org/officeDocument/2006/relationships/image" Target="../media/image44.emf"/><Relationship Id="rId6" Type="http://schemas.openxmlformats.org/officeDocument/2006/relationships/image" Target="../media/image430.png"/><Relationship Id="rId7" Type="http://schemas.openxmlformats.org/officeDocument/2006/relationships/image" Target="../media/image45.png"/><Relationship Id="rId8" Type="http://schemas.openxmlformats.org/officeDocument/2006/relationships/image" Target="../media/image48.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8.bin"/><Relationship Id="rId5" Type="http://schemas.openxmlformats.org/officeDocument/2006/relationships/image" Target="../media/image50.emf"/><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9.bin"/><Relationship Id="rId5" Type="http://schemas.openxmlformats.org/officeDocument/2006/relationships/image" Target="../media/image55.emf"/><Relationship Id="rId6" Type="http://schemas.openxmlformats.org/officeDocument/2006/relationships/image" Target="../media/image54.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10.bin"/><Relationship Id="rId5" Type="http://schemas.openxmlformats.org/officeDocument/2006/relationships/image" Target="../media/image56.emf"/><Relationship Id="rId6" Type="http://schemas.openxmlformats.org/officeDocument/2006/relationships/oleObject" Target="../embeddings/oleObject11.bin"/><Relationship Id="rId7" Type="http://schemas.openxmlformats.org/officeDocument/2006/relationships/image" Target="../media/image57.emf"/><Relationship Id="rId8" Type="http://schemas.openxmlformats.org/officeDocument/2006/relationships/image" Target="../media/image58.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xml.rels><?xml version="1.0" encoding="UTF-8" standalone="yes"?>
<Relationships xmlns="http://schemas.openxmlformats.org/package/2006/relationships"><Relationship Id="rId3" Type="http://schemas.openxmlformats.org/officeDocument/2006/relationships/image" Target="../media/image320.png"/><Relationship Id="rId4" Type="http://schemas.openxmlformats.org/officeDocument/2006/relationships/image" Target="../media/image410.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12.bin"/><Relationship Id="rId5" Type="http://schemas.openxmlformats.org/officeDocument/2006/relationships/image" Target="../media/image59.emf"/><Relationship Id="rId6" Type="http://schemas.openxmlformats.org/officeDocument/2006/relationships/oleObject" Target="../embeddings/oleObject13.bin"/><Relationship Id="rId7" Type="http://schemas.openxmlformats.org/officeDocument/2006/relationships/image" Target="../media/image60.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14.bin"/><Relationship Id="rId5" Type="http://schemas.openxmlformats.org/officeDocument/2006/relationships/image" Target="../media/image61.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15.bin"/><Relationship Id="rId5" Type="http://schemas.openxmlformats.org/officeDocument/2006/relationships/image" Target="../media/image62.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16.bin"/><Relationship Id="rId5" Type="http://schemas.openxmlformats.org/officeDocument/2006/relationships/image" Target="../media/image64.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17.bin"/><Relationship Id="rId5" Type="http://schemas.openxmlformats.org/officeDocument/2006/relationships/image" Target="../media/image65.emf"/><Relationship Id="rId6" Type="http://schemas.openxmlformats.org/officeDocument/2006/relationships/oleObject" Target="../embeddings/oleObject18.bin"/><Relationship Id="rId7" Type="http://schemas.openxmlformats.org/officeDocument/2006/relationships/image" Target="../media/image66.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19.bin"/><Relationship Id="rId5" Type="http://schemas.openxmlformats.org/officeDocument/2006/relationships/image" Target="../media/image67.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63.png"/><Relationship Id="rId5" Type="http://schemas.openxmlformats.org/officeDocument/2006/relationships/oleObject" Target="../embeddings/oleObject20.bin"/><Relationship Id="rId6" Type="http://schemas.openxmlformats.org/officeDocument/2006/relationships/image" Target="../media/image68.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63.png"/><Relationship Id="rId5" Type="http://schemas.openxmlformats.org/officeDocument/2006/relationships/oleObject" Target="../embeddings/oleObject21.bin"/><Relationship Id="rId6" Type="http://schemas.openxmlformats.org/officeDocument/2006/relationships/image" Target="../media/image69.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Back </a:t>
            </a:r>
            <a:r>
              <a:rPr lang="en-US" dirty="0"/>
              <a:t>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a:effectLst/>
              </a:rPr>
              <a:t> </a:t>
            </a:r>
            <a:endParaRPr lang="en-US" dirty="0"/>
          </a:p>
        </p:txBody>
      </p:sp>
    </p:spTree>
    <p:extLst>
      <p:ext uri="{BB962C8B-B14F-4D97-AF65-F5344CB8AC3E}">
        <p14:creationId xmlns:p14="http://schemas.microsoft.com/office/powerpoint/2010/main" val="179712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 of the Loss Function	</a:t>
            </a:r>
          </a:p>
        </p:txBody>
      </p:sp>
      <p:sp>
        <p:nvSpPr>
          <p:cNvPr id="3" name="Content Placeholder 2"/>
          <p:cNvSpPr>
            <a:spLocks noGrp="1"/>
          </p:cNvSpPr>
          <p:nvPr>
            <p:ph idx="1"/>
          </p:nvPr>
        </p:nvSpPr>
        <p:spPr>
          <a:xfrm>
            <a:off x="833415" y="1177758"/>
            <a:ext cx="11494052" cy="2111143"/>
          </a:xfrm>
        </p:spPr>
        <p:txBody>
          <a:bodyPr/>
          <a:lstStyle/>
          <a:p>
            <a:pPr>
              <a:spcAft>
                <a:spcPts val="1200"/>
              </a:spcAft>
            </a:pPr>
            <a:endParaRPr lang="en-US" sz="2400" dirty="0"/>
          </a:p>
          <a:p>
            <a:pPr>
              <a:spcAft>
                <a:spcPts val="1200"/>
              </a:spcAft>
            </a:pPr>
            <a:r>
              <a:rPr lang="en-US" sz="2400" b="1" dirty="0"/>
              <a:t>Question</a:t>
            </a:r>
            <a:r>
              <a:rPr lang="en-US" sz="2400" dirty="0"/>
              <a:t>: What is the mathematical function that describes the slope? </a:t>
            </a:r>
          </a:p>
          <a:p>
            <a:pPr>
              <a:spcAft>
                <a:spcPts val="1200"/>
              </a:spcAft>
            </a:pPr>
            <a:r>
              <a:rPr lang="en-US" sz="2400" b="1" dirty="0" smtClean="0">
                <a:solidFill>
                  <a:srgbClr val="C00000"/>
                </a:solidFill>
              </a:rPr>
              <a:t>	Derivative</a:t>
            </a:r>
            <a:endParaRPr lang="en-US" sz="2400" dirty="0"/>
          </a:p>
          <a:p>
            <a:pPr>
              <a:spcAft>
                <a:spcPts val="1200"/>
              </a:spcAft>
            </a:pPr>
            <a:r>
              <a:rPr lang="en-US" sz="2400" b="1" dirty="0"/>
              <a:t>Question</a:t>
            </a:r>
            <a:r>
              <a:rPr lang="en-US" sz="2400" dirty="0"/>
              <a:t>: How do we generalize this to more than one predictor?</a:t>
            </a:r>
          </a:p>
          <a:p>
            <a:pPr>
              <a:spcAft>
                <a:spcPts val="1200"/>
              </a:spcAft>
            </a:pPr>
            <a:r>
              <a:rPr lang="en-US" sz="2400" b="1" dirty="0" smtClean="0">
                <a:solidFill>
                  <a:srgbClr val="C00000"/>
                </a:solidFill>
              </a:rPr>
              <a:t>	Take </a:t>
            </a:r>
            <a:r>
              <a:rPr lang="en-US" sz="2400" b="1" dirty="0">
                <a:solidFill>
                  <a:srgbClr val="C00000"/>
                </a:solidFill>
              </a:rPr>
              <a:t>the derivative with respect to each coefficient and do the same </a:t>
            </a:r>
            <a:r>
              <a:rPr lang="en-US" sz="2400" b="1" dirty="0" smtClean="0">
                <a:solidFill>
                  <a:srgbClr val="C00000"/>
                </a:solidFill>
              </a:rPr>
              <a:t>	sequentially</a:t>
            </a:r>
            <a:endParaRPr lang="en-US" sz="2400" b="1" dirty="0">
              <a:solidFill>
                <a:srgbClr val="C00000"/>
              </a:solidFill>
            </a:endParaRPr>
          </a:p>
          <a:p>
            <a:pPr>
              <a:spcAft>
                <a:spcPts val="1200"/>
              </a:spcAft>
            </a:pPr>
            <a:r>
              <a:rPr lang="en-US" sz="2400" b="1" dirty="0"/>
              <a:t>Question:  </a:t>
            </a:r>
            <a:r>
              <a:rPr lang="en-US" sz="2400" dirty="0"/>
              <a:t>What do you think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a:p>
        </p:txBody>
      </p:sp>
    </p:spTree>
    <p:extLst>
      <p:ext uri="{BB962C8B-B14F-4D97-AF65-F5344CB8AC3E}">
        <p14:creationId xmlns:p14="http://schemas.microsoft.com/office/powerpoint/2010/main" val="10377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(cont.)</a:t>
            </a:r>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How? </a:t>
            </a:r>
          </a:p>
          <a:p>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
        <p:nvSpPr>
          <p:cNvPr id="15" name="Freeform 14">
            <a:extLst>
              <a:ext uri="{FF2B5EF4-FFF2-40B4-BE49-F238E27FC236}">
                <a16:creationId xmlns:a16="http://schemas.microsoft.com/office/drawing/2014/main" xmlns="" id="{1241BC74-178E-6C48-98BB-1D450BF2A00A}"/>
              </a:ext>
            </a:extLst>
          </p:cNvPr>
          <p:cNvSpPr/>
          <p:nvPr/>
        </p:nvSpPr>
        <p:spPr>
          <a:xfrm>
            <a:off x="2464420" y="2509024"/>
            <a:ext cx="7582829" cy="2408697"/>
          </a:xfrm>
          <a:custGeom>
            <a:avLst/>
            <a:gdLst>
              <a:gd name="connsiteX0" fmla="*/ 0 w 7582829"/>
              <a:gd name="connsiteY0" fmla="*/ 0 h 2408697"/>
              <a:gd name="connsiteX1" fmla="*/ 3479180 w 7582829"/>
              <a:gd name="connsiteY1" fmla="*/ 2408664 h 2408697"/>
              <a:gd name="connsiteX2" fmla="*/ 7582829 w 7582829"/>
              <a:gd name="connsiteY2" fmla="*/ 55756 h 2408697"/>
            </a:gdLst>
            <a:ahLst/>
            <a:cxnLst>
              <a:cxn ang="0">
                <a:pos x="connsiteX0" y="connsiteY0"/>
              </a:cxn>
              <a:cxn ang="0">
                <a:pos x="connsiteX1" y="connsiteY1"/>
              </a:cxn>
              <a:cxn ang="0">
                <a:pos x="connsiteX2" y="connsiteY2"/>
              </a:cxn>
            </a:cxnLst>
            <a:rect l="l" t="t" r="r" b="b"/>
            <a:pathLst>
              <a:path w="7582829" h="2408697">
                <a:moveTo>
                  <a:pt x="0" y="0"/>
                </a:moveTo>
                <a:cubicBezTo>
                  <a:pt x="1107687" y="1199685"/>
                  <a:pt x="2215375" y="2399371"/>
                  <a:pt x="3479180" y="2408664"/>
                </a:cubicBezTo>
                <a:cubicBezTo>
                  <a:pt x="4742985" y="2417957"/>
                  <a:pt x="6852424" y="475785"/>
                  <a:pt x="7582829" y="5575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7189DE07-A56B-2D47-B75C-536AF030C7E9}"/>
              </a:ext>
            </a:extLst>
          </p:cNvPr>
          <p:cNvSpPr/>
          <p:nvPr/>
        </p:nvSpPr>
        <p:spPr>
          <a:xfrm>
            <a:off x="3412273" y="3502193"/>
            <a:ext cx="89210" cy="66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xmlns="" id="{1E4F5A39-D5E0-7F4D-A22E-F4B2A47D4A2E}"/>
              </a:ext>
            </a:extLst>
          </p:cNvPr>
          <p:cNvCxnSpPr/>
          <p:nvPr/>
        </p:nvCxnSpPr>
        <p:spPr>
          <a:xfrm>
            <a:off x="2159594" y="2287255"/>
            <a:ext cx="2683777" cy="263046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xmlns="" id="{F6F0D03A-CD0F-2742-9002-EABF0F3C29A0}"/>
              </a:ext>
            </a:extLst>
          </p:cNvPr>
          <p:cNvSpPr/>
          <p:nvPr/>
        </p:nvSpPr>
        <p:spPr>
          <a:xfrm>
            <a:off x="4680533" y="451995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xmlns="" id="{DCB53FC7-FC7F-5D4F-A869-7F7BAEB760D2}"/>
              </a:ext>
            </a:extLst>
          </p:cNvPr>
          <p:cNvCxnSpPr/>
          <p:nvPr/>
        </p:nvCxnSpPr>
        <p:spPr>
          <a:xfrm>
            <a:off x="3501482" y="3883068"/>
            <a:ext cx="2594518" cy="145302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xmlns="" id="{F2F2EB78-58A3-5C4F-9726-4028477828B8}"/>
              </a:ext>
            </a:extLst>
          </p:cNvPr>
          <p:cNvCxnSpPr>
            <a:cxnSpLocks/>
          </p:cNvCxnSpPr>
          <p:nvPr/>
        </p:nvCxnSpPr>
        <p:spPr>
          <a:xfrm flipV="1">
            <a:off x="3501483" y="3542876"/>
            <a:ext cx="123541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xmlns="" id="{371B9FD7-B908-5946-814C-AA00D0DC97B4}"/>
                  </a:ext>
                </a:extLst>
              </p:cNvPr>
              <p:cNvSpPr/>
              <p:nvPr/>
            </p:nvSpPr>
            <p:spPr>
              <a:xfrm>
                <a:off x="3651595" y="2817251"/>
                <a:ext cx="935191" cy="619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7" name="Rectangle 26">
                <a:extLst>
                  <a:ext uri="{FF2B5EF4-FFF2-40B4-BE49-F238E27FC236}">
                    <a16:creationId xmlns:a16="http://schemas.microsoft.com/office/drawing/2014/main" id="{371B9FD7-B908-5946-814C-AA00D0DC97B4}"/>
                  </a:ext>
                </a:extLst>
              </p:cNvPr>
              <p:cNvSpPr>
                <a:spLocks noRot="1" noChangeAspect="1" noMove="1" noResize="1" noEditPoints="1" noAdjustHandles="1" noChangeArrowheads="1" noChangeShapeType="1" noTextEdit="1"/>
              </p:cNvSpPr>
              <p:nvPr/>
            </p:nvSpPr>
            <p:spPr>
              <a:xfrm>
                <a:off x="3651595" y="2817251"/>
                <a:ext cx="935191" cy="619913"/>
              </a:xfrm>
              <a:prstGeom prst="rect">
                <a:avLst/>
              </a:prstGeom>
              <a:blipFill>
                <a:blip r:embed="rId2"/>
                <a:stretch>
                  <a:fillRect b="-4000"/>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xmlns="" id="{1CE73A49-3869-8347-ABCE-B4AAED956944}"/>
              </a:ext>
            </a:extLst>
          </p:cNvPr>
          <p:cNvCxnSpPr>
            <a:cxnSpLocks/>
          </p:cNvCxnSpPr>
          <p:nvPr/>
        </p:nvCxnSpPr>
        <p:spPr>
          <a:xfrm flipV="1">
            <a:off x="4736900" y="4579521"/>
            <a:ext cx="83526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xmlns="" id="{46401CB7-B92E-9145-8731-400A7A5C9BBC}"/>
                  </a:ext>
                </a:extLst>
              </p:cNvPr>
              <p:cNvSpPr/>
              <p:nvPr/>
            </p:nvSpPr>
            <p:spPr>
              <a:xfrm>
                <a:off x="4736900" y="3921338"/>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9" name="Rectangle 28">
                <a:extLst>
                  <a:ext uri="{FF2B5EF4-FFF2-40B4-BE49-F238E27FC236}">
                    <a16:creationId xmlns:a16="http://schemas.microsoft.com/office/drawing/2014/main" id="{46401CB7-B92E-9145-8731-400A7A5C9BBC}"/>
                  </a:ext>
                </a:extLst>
              </p:cNvPr>
              <p:cNvSpPr>
                <a:spLocks noRot="1" noChangeAspect="1" noMove="1" noResize="1" noEditPoints="1" noAdjustHandles="1" noChangeArrowheads="1" noChangeShapeType="1" noTextEdit="1"/>
              </p:cNvSpPr>
              <p:nvPr/>
            </p:nvSpPr>
            <p:spPr>
              <a:xfrm>
                <a:off x="4736900" y="3921338"/>
                <a:ext cx="935191" cy="619913"/>
              </a:xfrm>
              <a:prstGeom prst="rect">
                <a:avLst/>
              </a:prstGeom>
              <a:blipFill>
                <a:blip r:embed="rId3"/>
                <a:stretch>
                  <a:fillRect b="-400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xmlns="" id="{C1B29D17-EFA5-1D4F-8EB0-F2FAB5F36CA4}"/>
              </a:ext>
            </a:extLst>
          </p:cNvPr>
          <p:cNvSpPr/>
          <p:nvPr/>
        </p:nvSpPr>
        <p:spPr>
          <a:xfrm>
            <a:off x="5559357" y="4837836"/>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xmlns="" id="{5CB1995A-683C-E14D-9AFE-0ED603843922}"/>
              </a:ext>
            </a:extLst>
          </p:cNvPr>
          <p:cNvCxnSpPr>
            <a:cxnSpLocks/>
          </p:cNvCxnSpPr>
          <p:nvPr/>
        </p:nvCxnSpPr>
        <p:spPr>
          <a:xfrm>
            <a:off x="4416975" y="4722891"/>
            <a:ext cx="2510232" cy="366924"/>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xmlns="" id="{97F08786-6D5D-AC46-A57D-A2E486A7AF01}"/>
              </a:ext>
            </a:extLst>
          </p:cNvPr>
          <p:cNvCxnSpPr>
            <a:cxnSpLocks/>
          </p:cNvCxnSpPr>
          <p:nvPr/>
        </p:nvCxnSpPr>
        <p:spPr>
          <a:xfrm flipV="1">
            <a:off x="5666849" y="4896326"/>
            <a:ext cx="236482"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xmlns="" id="{A88C60A0-43E6-144A-8390-886BA5B45808}"/>
              </a:ext>
            </a:extLst>
          </p:cNvPr>
          <p:cNvSpPr/>
          <p:nvPr/>
        </p:nvSpPr>
        <p:spPr>
          <a:xfrm>
            <a:off x="5895878" y="485624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xmlns="" id="{F52DC26E-2FC7-A340-BA30-3E7EE22F9869}"/>
                  </a:ext>
                </a:extLst>
              </p:cNvPr>
              <p:cNvSpPr/>
              <p:nvPr/>
            </p:nvSpPr>
            <p:spPr>
              <a:xfrm>
                <a:off x="5584720" y="4184974"/>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46" name="Rectangle 45">
                <a:extLst>
                  <a:ext uri="{FF2B5EF4-FFF2-40B4-BE49-F238E27FC236}">
                    <a16:creationId xmlns:a16="http://schemas.microsoft.com/office/drawing/2014/main" id="{F52DC26E-2FC7-A340-BA30-3E7EE22F9869}"/>
                  </a:ext>
                </a:extLst>
              </p:cNvPr>
              <p:cNvSpPr>
                <a:spLocks noRot="1" noChangeAspect="1" noMove="1" noResize="1" noEditPoints="1" noAdjustHandles="1" noChangeArrowheads="1" noChangeShapeType="1" noTextEdit="1"/>
              </p:cNvSpPr>
              <p:nvPr/>
            </p:nvSpPr>
            <p:spPr>
              <a:xfrm>
                <a:off x="5584720" y="4184974"/>
                <a:ext cx="935191" cy="619913"/>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49500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7" grpId="0"/>
      <p:bldP spid="29" grpId="0"/>
      <p:bldP spid="32" grpId="0" animBg="1"/>
      <p:bldP spid="44"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 the Pavlos game</a:t>
            </a:r>
          </a:p>
        </p:txBody>
      </p:sp>
      <p:sp>
        <p:nvSpPr>
          <p:cNvPr id="3" name="Content Placeholder 2"/>
          <p:cNvSpPr>
            <a:spLocks noGrp="1"/>
          </p:cNvSpPr>
          <p:nvPr>
            <p:ph idx="1"/>
          </p:nvPr>
        </p:nvSpPr>
        <p:spPr>
          <a:xfrm>
            <a:off x="833415" y="1177758"/>
            <a:ext cx="10596585" cy="1379175"/>
          </a:xfrm>
        </p:spPr>
        <p:txBody>
          <a:bodyPr/>
          <a:lstStyle/>
          <a:p>
            <a:r>
              <a:rPr lang="en-US" sz="2400" dirty="0"/>
              <a:t>We know that we want to go in the opposite direction of the derivative and we know we want to be making a step proportional to the derivative. </a:t>
            </a:r>
          </a:p>
          <a:p>
            <a:endParaRPr lang="en-US" sz="2400" dirty="0"/>
          </a:p>
          <a:p>
            <a:r>
              <a:rPr lang="en-US" sz="24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p:sp>
        <p:nvSpPr>
          <p:cNvPr id="12" name="Oval Callout 11"/>
          <p:cNvSpPr/>
          <p:nvPr/>
        </p:nvSpPr>
        <p:spPr>
          <a:xfrm>
            <a:off x="8737600" y="2239615"/>
            <a:ext cx="2114176"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Step size is proportional to derivative</a:t>
            </a:r>
          </a:p>
        </p:txBody>
      </p:sp>
    </p:spTree>
    <p:extLst>
      <p:ext uri="{BB962C8B-B14F-4D97-AF65-F5344CB8AC3E}">
        <p14:creationId xmlns:p14="http://schemas.microsoft.com/office/powerpoint/2010/main" val="5435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Gradient</a:t>
            </a:r>
            <a:r>
              <a:rPr lang="en-US" dirty="0"/>
              <a: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26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Tree>
    <p:extLst>
      <p:ext uri="{BB962C8B-B14F-4D97-AF65-F5344CB8AC3E}">
        <p14:creationId xmlns:p14="http://schemas.microsoft.com/office/powerpoint/2010/main" val="62212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b="1"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Tree>
    <p:extLst>
      <p:ext uri="{BB962C8B-B14F-4D97-AF65-F5344CB8AC3E}">
        <p14:creationId xmlns:p14="http://schemas.microsoft.com/office/powerpoint/2010/main" val="15209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the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16</a:t>
            </a:fld>
            <a:endParaRPr lang="en-US"/>
          </a:p>
        </p:txBody>
      </p:sp>
      <p:sp>
        <p:nvSpPr>
          <p:cNvPr id="4" name="TextBox 3"/>
          <p:cNvSpPr txBox="1"/>
          <p:nvPr/>
        </p:nvSpPr>
        <p:spPr>
          <a:xfrm>
            <a:off x="990600" y="1219200"/>
            <a:ext cx="8630889" cy="4401205"/>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Wolfram Alpha </a:t>
            </a:r>
            <a:r>
              <a:rPr lang="en-US" sz="2800" dirty="0">
                <a:solidFill>
                  <a:schemeClr val="tx1">
                    <a:lumMod val="75000"/>
                    <a:lumOff val="25000"/>
                  </a:schemeClr>
                </a:solidFill>
                <a:latin typeface="Karla" charset="0"/>
                <a:ea typeface="Karla" charset="0"/>
                <a:cs typeface="Karla" charset="0"/>
              </a:rPr>
              <a:t>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We need a formalism to deal with these derivatives.</a:t>
            </a:r>
            <a:endParaRPr lang="en-US" sz="2800" b="1" dirty="0" smtClean="0">
              <a:solidFill>
                <a:schemeClr val="accent1">
                  <a:lumMod val="50000"/>
                </a:schemeClr>
              </a:solidFill>
              <a:latin typeface="Karla" charset="0"/>
              <a:ea typeface="Karla" charset="0"/>
              <a:cs typeface="Karla" charset="0"/>
            </a:endParaRPr>
          </a:p>
          <a:p>
            <a:endParaRPr lang="en-US" sz="2800" b="1" dirty="0" smtClean="0">
              <a:solidFill>
                <a:schemeClr val="accent1">
                  <a:lumMod val="50000"/>
                </a:schemeClr>
              </a:solidFill>
              <a:latin typeface="Karla" charset="0"/>
              <a:ea typeface="Karla" charset="0"/>
              <a:cs typeface="Karla" charset="0"/>
            </a:endParaRPr>
          </a:p>
          <a:p>
            <a:endParaRPr lang="en-US" sz="2800" b="1" dirty="0">
              <a:solidFill>
                <a:schemeClr val="accent1">
                  <a:lumMod val="50000"/>
                </a:schemeClr>
              </a:solidFill>
              <a:latin typeface="Karla" charset="0"/>
              <a:ea typeface="Karla" charset="0"/>
              <a:cs typeface="Karla" charset="0"/>
            </a:endParaRPr>
          </a:p>
          <a:p>
            <a:r>
              <a:rPr lang="en-US" sz="2800" b="1" dirty="0" smtClean="0">
                <a:solidFill>
                  <a:schemeClr val="accent1">
                    <a:lumMod val="50000"/>
                  </a:schemeClr>
                </a:solidFill>
                <a:latin typeface="Karla" charset="0"/>
                <a:ea typeface="Karla" charset="0"/>
                <a:cs typeface="Karla" charset="0"/>
              </a:rPr>
              <a:t>	Example</a:t>
            </a:r>
            <a:r>
              <a:rPr lang="en-US" sz="2800" b="1" dirty="0">
                <a:solidFill>
                  <a:schemeClr val="accent1">
                    <a:lumMod val="50000"/>
                  </a:schemeClr>
                </a:solidFill>
                <a:latin typeface="Karla" charset="0"/>
                <a:ea typeface="Karla" charset="0"/>
                <a:cs typeface="Karla" charset="0"/>
              </a:rPr>
              <a:t>: </a:t>
            </a:r>
            <a:r>
              <a:rPr lang="en-US" sz="2800" dirty="0">
                <a:solidFill>
                  <a:schemeClr val="tx1">
                    <a:lumMod val="75000"/>
                    <a:lumOff val="25000"/>
                  </a:schemeClr>
                </a:solidFill>
                <a:latin typeface="Karla" charset="0"/>
                <a:ea typeface="Karla" charset="0"/>
                <a:cs typeface="Karla" charset="0"/>
              </a:rPr>
              <a:t>Logistic Regression </a:t>
            </a:r>
            <a:r>
              <a:rPr lang="en-US" sz="2800" dirty="0" smtClean="0">
                <a:solidFill>
                  <a:schemeClr val="tx1">
                    <a:lumMod val="75000"/>
                    <a:lumOff val="25000"/>
                  </a:schemeClr>
                </a:solidFill>
                <a:latin typeface="Karla" charset="0"/>
                <a:ea typeface="Karla" charset="0"/>
                <a:cs typeface="Karla" charset="0"/>
              </a:rPr>
              <a:t>derivatives</a:t>
            </a:r>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pPr lvl="1"/>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539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r>
                  <a:rPr lang="en-US" sz="2400" dirty="0">
                    <a:latin typeface="Karla" charset="0"/>
                    <a:ea typeface="Karla" charset="0"/>
                    <a:cs typeface="Karla" charset="0"/>
                  </a:rPr>
                  <a:t>Chain rule for 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a:latin typeface="Karla" charset="0"/>
                  <a:ea typeface="Karla" charset="0"/>
                  <a:cs typeface="Karla" charset="0"/>
                </a:endParaRPr>
              </a:p>
              <a:p>
                <a:pPr marL="342900" indent="-342900">
                  <a:buFont typeface="Arial" charset="0"/>
                  <a:buChar char="•"/>
                </a:pPr>
                <a:endParaRPr lang="en-US" sz="2400" b="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For longer </a:t>
                </a:r>
                <a:r>
                  <a:rPr lang="en-US" sz="2400" dirty="0" smtClean="0">
                    <a:latin typeface="Karla" charset="0"/>
                    <a:ea typeface="Karla" charset="0"/>
                    <a:cs typeface="Karla" charset="0"/>
                  </a:rPr>
                  <a:t>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945"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3165"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3009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logistic regression,  the </a:t>
            </a:r>
            <a:r>
              <a:rPr lang="mr-IN"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ve</a:t>
            </a:r>
            <a:r>
              <a:rPr lang="en-US" sz="2400" dirty="0">
                <a:solidFill>
                  <a:schemeClr val="tx1">
                    <a:lumMod val="75000"/>
                    <a:lumOff val="25000"/>
                  </a:schemeClr>
                </a:solidFill>
                <a:latin typeface="Karla" charset="0"/>
                <a:ea typeface="Karla" charset="0"/>
                <a:cs typeface="Karla" charset="0"/>
              </a:rPr>
              <a:t> log of the likelihood is:</a:t>
            </a: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To simplify the analysis let us split it into two parts, </a:t>
            </a: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So the derivative with respect to </a:t>
            </a:r>
            <a:r>
              <a:rPr lang="en-US" sz="2400" i="1" dirty="0">
                <a:solidFill>
                  <a:schemeClr val="tx1">
                    <a:lumMod val="75000"/>
                    <a:lumOff val="25000"/>
                  </a:schemeClr>
                </a:solidFill>
                <a:latin typeface="Karla" charset="0"/>
                <a:ea typeface="Karla" charset="0"/>
                <a:cs typeface="Karla" charset="0"/>
              </a:rPr>
              <a:t>W </a:t>
            </a:r>
            <a:r>
              <a:rPr lang="en-US" sz="2400" dirty="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79663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19</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extLst>
                        <a:ext uri="{9D8B030D-6E8A-4147-A177-3AD203B41FA5}">
                          <a16:colId xmlns:a16="http://schemas.microsoft.com/office/drawing/2014/main" xmlns="" val="20000"/>
                        </a:ext>
                      </a:extLst>
                    </a:gridCol>
                    <a:gridCol w="2585545">
                      <a:extLst>
                        <a:ext uri="{9D8B030D-6E8A-4147-A177-3AD203B41FA5}">
                          <a16:colId xmlns:a16="http://schemas.microsoft.com/office/drawing/2014/main" xmlns="" val="20001"/>
                        </a:ext>
                      </a:extLst>
                    </a:gridCol>
                    <a:gridCol w="2970897">
                      <a:extLst>
                        <a:ext uri="{9D8B030D-6E8A-4147-A177-3AD203B41FA5}">
                          <a16:colId xmlns:a16="http://schemas.microsoft.com/office/drawing/2014/main" xmlns="" val="20002"/>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a:t>
                          </a:r>
                          <a:endParaRPr lang="en-US" sz="1400" dirty="0">
                            <a:latin typeface="Karla" charset="0"/>
                            <a:ea typeface="Karla" charset="0"/>
                            <a:cs typeface="Karla" charset="0"/>
                          </a:endParaRPr>
                        </a:p>
                      </a:txBody>
                      <a:tcPr anchor="ctr"/>
                    </a:tc>
                    <a:extLst>
                      <a:ext uri="{0D108BD9-81ED-4DB2-BD59-A6C34878D82A}">
                        <a16:rowId xmlns:a16="http://schemas.microsoft.com/office/drawing/2014/main" xmlns=""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xmlns=""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xmlns=""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xmlns=""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xmlns=""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xmlns=""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xmlns=""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xmlns="" val="1000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12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Back Propagation </a:t>
            </a:r>
          </a:p>
          <a:p>
            <a:pPr marL="514350" indent="-514350">
              <a:spcAft>
                <a:spcPts val="1200"/>
              </a:spcAft>
              <a:buFont typeface="+mj-lt"/>
              <a:buAutoNum type="arabicPeriod"/>
            </a:pPr>
            <a:r>
              <a:rPr lang="en-US" dirty="0"/>
              <a:t>Optimizers</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20</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extLst>
                        <a:ext uri="{9D8B030D-6E8A-4147-A177-3AD203B41FA5}">
                          <a16:colId xmlns:a16="http://schemas.microsoft.com/office/drawing/2014/main" xmlns="" val="20000"/>
                        </a:ext>
                      </a:extLst>
                    </a:gridCol>
                    <a:gridCol w="2743311">
                      <a:extLst>
                        <a:ext uri="{9D8B030D-6E8A-4147-A177-3AD203B41FA5}">
                          <a16:colId xmlns:a16="http://schemas.microsoft.com/office/drawing/2014/main" xmlns="" val="20001"/>
                        </a:ext>
                      </a:extLst>
                    </a:gridCol>
                    <a:gridCol w="3358889">
                      <a:extLst>
                        <a:ext uri="{9D8B030D-6E8A-4147-A177-3AD203B41FA5}">
                          <a16:colId xmlns:a16="http://schemas.microsoft.com/office/drawing/2014/main" xmlns="" val="20002"/>
                        </a:ext>
                      </a:extLst>
                    </a:gridCol>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 </a:t>
                          </a:r>
                          <a:r>
                            <a:rPr lang="en-US" sz="1400" dirty="0" err="1"/>
                            <a:t>wrt</a:t>
                          </a:r>
                          <a:r>
                            <a:rPr lang="en-US" sz="1400" dirty="0"/>
                            <a:t> to X,W</a:t>
                          </a:r>
                          <a:endParaRPr lang="en-US" sz="1400" dirty="0">
                            <a:latin typeface="Karla" charset="0"/>
                            <a:ea typeface="Karla" charset="0"/>
                            <a:cs typeface="Karla" charset="0"/>
                          </a:endParaRPr>
                        </a:p>
                      </a:txBody>
                      <a:tcPr anchor="ctr"/>
                    </a:tc>
                    <a:extLst>
                      <a:ext uri="{0D108BD9-81ED-4DB2-BD59-A6C34878D82A}">
                        <a16:rowId xmlns:a16="http://schemas.microsoft.com/office/drawing/2014/main" xmlns=""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xmlns=""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xmlns=""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a:t>1</a:t>
                          </a:r>
                        </a:p>
                      </a:txBody>
                      <a:tcPr anchor="ctr"/>
                    </a:tc>
                    <a:extLst>
                      <a:ext uri="{0D108BD9-81ED-4DB2-BD59-A6C34878D82A}">
                        <a16:rowId xmlns:a16="http://schemas.microsoft.com/office/drawing/2014/main" xmlns=""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xmlns=""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xmlns="" val="10005"/>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extLst>
                      <a:ext uri="{0D108BD9-81ED-4DB2-BD59-A6C34878D82A}">
                        <a16:rowId xmlns:a16="http://schemas.microsoft.com/office/drawing/2014/main" xmlns="" val="10006"/>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xmlns="" val="10007"/>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xmlns=""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4094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b="1"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940663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Trial and Error.</a:t>
            </a:r>
          </a:p>
          <a:p>
            <a:endParaRPr lang="en-US" dirty="0"/>
          </a:p>
          <a:p>
            <a:r>
              <a:rPr lang="en-US" dirty="0"/>
              <a:t>There are many alternative methods which address how to set or adjust the learning rate, using the derivative or second derivatives and or the momentum. To be discussed in the next lectures on NN.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22953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b="1"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1397107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353843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9401129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a:t>No guarantee that we get the global minimum.</a:t>
            </a:r>
          </a:p>
          <a:p>
            <a:endParaRPr lang="en-US" dirty="0"/>
          </a:p>
          <a:p>
            <a:r>
              <a:rPr lang="en-US" b="1" dirty="0"/>
              <a:t>Question: </a:t>
            </a:r>
            <a:r>
              <a:rPr lang="en-US" dirty="0"/>
              <a:t>What would be a good strategy? </a:t>
            </a:r>
          </a:p>
        </p:txBody>
      </p:sp>
      <p:sp>
        <p:nvSpPr>
          <p:cNvPr id="4" name="Slide Number Placeholder 3"/>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9170950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b="1" dirty="0">
                <a:latin typeface="Karla" charset="0"/>
                <a:ea typeface="Karla" charset="0"/>
                <a:cs typeface="Karla" charset="0"/>
              </a:rPr>
              <a:t>The full likelihood function includes summing up all individual ‘</a:t>
            </a:r>
            <a:r>
              <a:rPr lang="en-US" b="1" i="1" dirty="0">
                <a:latin typeface="Karla" charset="0"/>
                <a:ea typeface="Karla" charset="0"/>
                <a:cs typeface="Karla" charset="0"/>
              </a:rPr>
              <a:t>errors’. </a:t>
            </a:r>
            <a:r>
              <a:rPr lang="en-US" b="1" dirty="0">
                <a:latin typeface="Karla" charset="0"/>
                <a:ea typeface="Karla" charset="0"/>
                <a:cs typeface="Karla" charset="0"/>
              </a:rPr>
              <a:t>Unless you are a statistician, sometimes this includes hundreds of thousands of examples. </a:t>
            </a:r>
            <a:endParaRPr lang="en-US" b="1"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27</a:t>
            </a:fld>
            <a:endParaRPr lang="en-US"/>
          </a:p>
        </p:txBody>
      </p:sp>
    </p:spTree>
    <p:extLst>
      <p:ext uri="{BB962C8B-B14F-4D97-AF65-F5344CB8AC3E}">
        <p14:creationId xmlns:p14="http://schemas.microsoft.com/office/powerpoint/2010/main" val="1350436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3" name="Content Placeholder 2"/>
          <p:cNvSpPr>
            <a:spLocks noGrp="1"/>
          </p:cNvSpPr>
          <p:nvPr>
            <p:ph idx="1"/>
          </p:nvPr>
        </p:nvSpPr>
        <p:spPr>
          <a:xfrm>
            <a:off x="1088132" y="2285778"/>
            <a:ext cx="10327008" cy="2111143"/>
          </a:xfrm>
        </p:spPr>
        <p:txBody>
          <a:bodyPr/>
          <a:lstStyle/>
          <a:p>
            <a:pPr lvl="0"/>
            <a:r>
              <a:rPr lang="en-US" dirty="0"/>
              <a:t>Instead of using  all the examples for every step, use a subset of them (batch).</a:t>
            </a:r>
          </a:p>
          <a:p>
            <a:pPr lvl="0"/>
            <a:r>
              <a:rPr lang="en-US" dirty="0"/>
              <a:t>For each iteration </a:t>
            </a:r>
            <a:r>
              <a:rPr lang="en-US" i="1" dirty="0"/>
              <a:t>k, </a:t>
            </a:r>
            <a:r>
              <a:rPr lang="en-US" dirty="0"/>
              <a:t> use the following loss function to derive the derivatives: </a:t>
            </a:r>
          </a:p>
          <a:p>
            <a:pPr lvl="0"/>
            <a:endParaRPr lang="en-US" dirty="0"/>
          </a:p>
          <a:p>
            <a:pPr lvl="0"/>
            <a:endParaRPr lang="en-US" dirty="0"/>
          </a:p>
          <a:p>
            <a:pPr lvl="0"/>
            <a:endParaRPr lang="en-US" dirty="0"/>
          </a:p>
          <a:p>
            <a:pPr lvl="0"/>
            <a:r>
              <a:rPr lang="en-US" dirty="0"/>
              <a:t>which is an </a:t>
            </a:r>
            <a:r>
              <a:rPr lang="en-US" b="1" dirty="0">
                <a:solidFill>
                  <a:srgbClr val="C00000"/>
                </a:solidFill>
              </a:rPr>
              <a:t>approximation</a:t>
            </a:r>
            <a:r>
              <a:rPr lang="en-US" dirty="0"/>
              <a:t> to the full loss function. </a:t>
            </a:r>
          </a:p>
          <a:p>
            <a:pPr lvl="0"/>
            <a:r>
              <a:rPr lang="en-US" dirty="0"/>
              <a:t> </a:t>
            </a:r>
          </a:p>
          <a:p>
            <a:pPr lvl="0"/>
            <a:endParaRPr lang="en-US" i="1" dirty="0"/>
          </a:p>
          <a:p>
            <a:pPr lvl="0"/>
            <a:endParaRPr lang="en-US" i="1" dirty="0"/>
          </a:p>
          <a:p>
            <a:pPr lvl="0"/>
            <a:endParaRPr lang="en-US" dirty="0"/>
          </a:p>
          <a:p>
            <a:pPr lvl="0"/>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28</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37922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37922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20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29</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9220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a:t>Back Propagation </a:t>
            </a:r>
          </a:p>
          <a:p>
            <a:pPr marL="514350" indent="-514350">
              <a:spcAft>
                <a:spcPts val="1200"/>
              </a:spcAft>
              <a:buFont typeface="+mj-lt"/>
              <a:buAutoNum type="arabicPeriod"/>
            </a:pPr>
            <a:r>
              <a:rPr lang="en-US" dirty="0"/>
              <a:t>Optimizers</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169808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9427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90606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89135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89020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1559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20453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2802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99549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20925798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573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coefficients</a:t>
            </a:r>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a:latin typeface="Karla" charset="0"/>
                  <a:ea typeface="Karla" charset="0"/>
                  <a:cs typeface="Karla" charset="0"/>
                </a:rPr>
                <a:t>Coefficients or </a:t>
              </a:r>
              <a:r>
                <a:rPr lang="en-US" sz="2400" b="1" dirty="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a:latin typeface="Karla" charset="0"/>
                  <a:ea typeface="Karla" charset="0"/>
                  <a:cs typeface="Karla" charset="0"/>
                </a:rPr>
                <a:t>Intercept or </a:t>
              </a:r>
              <a:r>
                <a:rPr lang="en-US" sz="2400" b="1" dirty="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a:latin typeface="Karla" charset="0"/>
                  <a:ea typeface="Karla" charset="0"/>
                  <a:cs typeface="Karla" charset="0"/>
                </a:rPr>
                <a:t>Classification</a:t>
              </a: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a:latin typeface="Karla" charset="0"/>
                  <a:ea typeface="Karla" charset="0"/>
                  <a:cs typeface="Karla" charset="0"/>
                </a:rPr>
                <a:t>Regression</a:t>
              </a: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a:latin typeface="Cambria Math" charset="0"/>
                </a:endParaRPr>
              </a:p>
              <a:p>
                <a:r>
                  <a:rPr lang="en-US" b="0" dirty="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9090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sp>
        <p:nvSpPr>
          <p:cNvPr id="93" name="TextBox 92"/>
          <p:cNvSpPr txBox="1"/>
          <p:nvPr/>
        </p:nvSpPr>
        <p:spPr>
          <a:xfrm>
            <a:off x="716623" y="982935"/>
            <a:ext cx="10454959" cy="2677656"/>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37261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93" name="TextBox 92"/>
          <p:cNvSpPr txBox="1"/>
          <p:nvPr/>
        </p:nvSpPr>
        <p:spPr>
          <a:xfrm>
            <a:off x="716623" y="982935"/>
            <a:ext cx="10454959" cy="2677656"/>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534835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Pavlos game #456 </a:t>
            </a:r>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4878195"/>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a:solidFill>
                      <a:schemeClr val="tx1">
                        <a:lumMod val="75000"/>
                        <a:lumOff val="25000"/>
                      </a:schemeClr>
                    </a:solidFill>
                    <a:latin typeface="Karla" charset="0"/>
                    <a:ea typeface="Karla" charset="0"/>
                    <a:cs typeface="Karla" charset="0"/>
                  </a:rPr>
                  <a:t>w.r.t.</a:t>
                </a:r>
                <a:r>
                  <a:rPr lang="en-US" sz="2400" dirty="0">
                    <a:solidFill>
                      <a:schemeClr val="tx1">
                        <a:lumMod val="75000"/>
                        <a:lumOff val="25000"/>
                      </a:schemeClr>
                    </a:solidFill>
                    <a:latin typeface="Karla" charset="0"/>
                    <a:ea typeface="Karla" charset="0"/>
                    <a:cs typeface="Karla" charset="0"/>
                  </a:rPr>
                  <a:t>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computationally efficient.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We should take advantage of the chain rule we learned before</a:t>
                </a: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4878195"/>
              </a:xfrm>
              <a:prstGeom prst="rect">
                <a:avLst/>
              </a:prstGeom>
              <a:blipFill>
                <a:blip r:embed="rId2"/>
                <a:stretch>
                  <a:fillRect l="-848" t="-777" b="-1554"/>
                </a:stretch>
              </a:blipFill>
            </p:spPr>
            <p:txBody>
              <a:bodyPr/>
              <a:lstStyle/>
              <a:p>
                <a:r>
                  <a:rPr lang="en-US">
                    <a:noFill/>
                  </a:rPr>
                  <a:t> </a:t>
                </a:r>
              </a:p>
            </p:txBody>
          </p:sp>
        </mc:Fallback>
      </mc:AlternateContent>
    </p:spTree>
    <p:extLst>
      <p:ext uri="{BB962C8B-B14F-4D97-AF65-F5344CB8AC3E}">
        <p14:creationId xmlns:p14="http://schemas.microsoft.com/office/powerpoint/2010/main" val="29145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Idea 1: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extLst>
                        <a:ext uri="{9D8B030D-6E8A-4147-A177-3AD203B41FA5}">
                          <a16:colId xmlns:a16="http://schemas.microsoft.com/office/drawing/2014/main" xmlns="" val="20000"/>
                        </a:ext>
                      </a:extLst>
                    </a:gridCol>
                    <a:gridCol w="1412170">
                      <a:extLst>
                        <a:ext uri="{9D8B030D-6E8A-4147-A177-3AD203B41FA5}">
                          <a16:colId xmlns:a16="http://schemas.microsoft.com/office/drawing/2014/main" xmlns="" val="20001"/>
                        </a:ext>
                      </a:extLst>
                    </a:gridCol>
                    <a:gridCol w="1805282">
                      <a:extLst>
                        <a:ext uri="{9D8B030D-6E8A-4147-A177-3AD203B41FA5}">
                          <a16:colId xmlns:a16="http://schemas.microsoft.com/office/drawing/2014/main" xmlns="" val="20002"/>
                        </a:ext>
                      </a:extLst>
                    </a:gridCol>
                    <a:gridCol w="1805282">
                      <a:extLst>
                        <a:ext uri="{9D8B030D-6E8A-4147-A177-3AD203B41FA5}">
                          <a16:colId xmlns:a16="http://schemas.microsoft.com/office/drawing/2014/main" xmlns="" val="20003"/>
                        </a:ext>
                      </a:extLst>
                    </a:gridCol>
                    <a:gridCol w="1805282">
                      <a:extLst>
                        <a:ext uri="{9D8B030D-6E8A-4147-A177-3AD203B41FA5}">
                          <a16:colId xmlns:a16="http://schemas.microsoft.com/office/drawing/2014/main" xmlns=""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xmlns=""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xmlns=""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xmlns=""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xmlns=""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xmlns=""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xmlns=""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xmlns=""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xmlns=""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125466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We still need to derive </a:t>
            </a:r>
            <a:r>
              <a:rPr lang="en-US" sz="2400" dirty="0"/>
              <a:t>derivatives </a:t>
            </a:r>
            <a:r>
              <a:rPr lang="en-US" sz="2400" dirty="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extLst>
                        <a:ext uri="{9D8B030D-6E8A-4147-A177-3AD203B41FA5}">
                          <a16:colId xmlns:a16="http://schemas.microsoft.com/office/drawing/2014/main" xmlns="" val="20000"/>
                        </a:ext>
                      </a:extLst>
                    </a:gridCol>
                    <a:gridCol w="1374759">
                      <a:extLst>
                        <a:ext uri="{9D8B030D-6E8A-4147-A177-3AD203B41FA5}">
                          <a16:colId xmlns:a16="http://schemas.microsoft.com/office/drawing/2014/main" xmlns="" val="20001"/>
                        </a:ext>
                      </a:extLst>
                    </a:gridCol>
                    <a:gridCol w="1579655">
                      <a:extLst>
                        <a:ext uri="{9D8B030D-6E8A-4147-A177-3AD203B41FA5}">
                          <a16:colId xmlns:a16="http://schemas.microsoft.com/office/drawing/2014/main" xmlns="" val="20002"/>
                        </a:ext>
                      </a:extLst>
                    </a:gridCol>
                    <a:gridCol w="1579655">
                      <a:extLst>
                        <a:ext uri="{9D8B030D-6E8A-4147-A177-3AD203B41FA5}">
                          <a16:colId xmlns:a16="http://schemas.microsoft.com/office/drawing/2014/main" xmlns="" val="20003"/>
                        </a:ext>
                      </a:extLst>
                    </a:gridCol>
                    <a:gridCol w="1579655">
                      <a:extLst>
                        <a:ext uri="{9D8B030D-6E8A-4147-A177-3AD203B41FA5}">
                          <a16:colId xmlns:a16="http://schemas.microsoft.com/office/drawing/2014/main" xmlns="" val="20004"/>
                        </a:ext>
                      </a:extLst>
                    </a:gridCol>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Variables</a:t>
                          </a:r>
                          <a:endParaRPr lang="en-US" sz="1200" b="0" dirty="0">
                            <a:latin typeface="Karla" charset="0"/>
                            <a:ea typeface="Karla" charset="0"/>
                            <a:cs typeface="Karla" charset="0"/>
                          </a:endParaRPr>
                        </a:p>
                      </a:txBody>
                      <a:tcPr marL="80012" marR="80012" marT="40006" marB="40006" anchor="ctr"/>
                    </a:tc>
                    <a:tc>
                      <a:txBody>
                        <a:bodyPr/>
                        <a:lstStyle/>
                        <a:p>
                          <a:pPr algn="ctr"/>
                          <a:r>
                            <a:rPr lang="en-US" sz="1200" dirty="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a:latin typeface="Karla" charset="0"/>
                              <a:ea typeface="Karla" charset="0"/>
                              <a:cs typeface="Karla" charset="0"/>
                            </a:rPr>
                            <a:t>Value of</a:t>
                          </a:r>
                          <a:r>
                            <a:rPr lang="en-US" sz="1200" baseline="0" dirty="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a:latin typeface="Karla" charset="0"/>
                              <a:ea typeface="Karla" charset="0"/>
                              <a:cs typeface="Karla" charset="0"/>
                            </a:rPr>
                            <a:t>Value of the partial derivative</a:t>
                          </a: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extLst>
                      <a:ext uri="{0D108BD9-81ED-4DB2-BD59-A6C34878D82A}">
                        <a16:rowId xmlns:a16="http://schemas.microsoft.com/office/drawing/2014/main" xmlns="" val="10000"/>
                      </a:ext>
                    </a:extLst>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extLst>
                      <a:ext uri="{0D108BD9-81ED-4DB2-BD59-A6C34878D82A}">
                        <a16:rowId xmlns:a16="http://schemas.microsoft.com/office/drawing/2014/main" xmlns="" val="10001"/>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xmlns="" val="10002"/>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a:p>
                      </a:txBody>
                      <a:tcPr marL="80012" marR="80012" marT="40006" marB="40006">
                        <a:solidFill>
                          <a:schemeClr val="accent6">
                            <a:lumMod val="40000"/>
                            <a:lumOff val="60000"/>
                          </a:schemeClr>
                        </a:solidFill>
                      </a:tcPr>
                    </a:tc>
                    <a:tc>
                      <a:txBody>
                        <a:bodyPr/>
                        <a:lstStyle/>
                        <a:p>
                          <a:pPr algn="ctr"/>
                          <a:r>
                            <a:rPr lang="en-US" sz="1200" dirty="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a:t>1</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xmlns="" val="10003"/>
                      </a:ext>
                    </a:extLst>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extLst>
                      <a:ext uri="{0D108BD9-81ED-4DB2-BD59-A6C34878D82A}">
                        <a16:rowId xmlns:a16="http://schemas.microsoft.com/office/drawing/2014/main" xmlns="" val="10004"/>
                      </a:ext>
                    </a:extLst>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extLst>
                      <a:ext uri="{0D108BD9-81ED-4DB2-BD59-A6C34878D82A}">
                        <a16:rowId xmlns:a16="http://schemas.microsoft.com/office/drawing/2014/main" xmlns="" val="10005"/>
                      </a:ext>
                    </a:extLst>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a:t> </a:t>
                          </a:r>
                        </a:p>
                      </a:txBody>
                      <a:tcPr marL="80012" marR="80012" marT="40006" marB="40006" anchor="ctr"/>
                    </a:tc>
                    <a:extLst>
                      <a:ext uri="{0D108BD9-81ED-4DB2-BD59-A6C34878D82A}">
                        <a16:rowId xmlns:a16="http://schemas.microsoft.com/office/drawing/2014/main" xmlns="" val="10006"/>
                      </a:ext>
                    </a:extLst>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a:solidFill>
                                <a:schemeClr val="dk1"/>
                              </a:solidFill>
                              <a:effectLst/>
                              <a:latin typeface="+mn-lt"/>
                              <a:ea typeface="+mn-ea"/>
                              <a:cs typeface="+mn-cs"/>
                            </a:rPr>
                            <a:t>0.00037018372</a:t>
                          </a:r>
                          <a:endParaRPr lang="en-US" sz="1200" dirty="0"/>
                        </a:p>
                      </a:txBody>
                      <a:tcPr marL="80012" marR="80012" marT="40006" marB="40006" anchor="ctr"/>
                    </a:tc>
                    <a:extLst>
                      <a:ext uri="{0D108BD9-81ED-4DB2-BD59-A6C34878D82A}">
                        <a16:rowId xmlns:a16="http://schemas.microsoft.com/office/drawing/2014/main" xmlns=""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20261757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Notice though those are basic functions that my grandparent  can do</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extLst>
                        <a:ext uri="{9D8B030D-6E8A-4147-A177-3AD203B41FA5}">
                          <a16:colId xmlns:a16="http://schemas.microsoft.com/office/drawing/2014/main" xmlns="" val="20000"/>
                        </a:ext>
                      </a:extLst>
                    </a:gridCol>
                    <a:gridCol w="1517836">
                      <a:extLst>
                        <a:ext uri="{9D8B030D-6E8A-4147-A177-3AD203B41FA5}">
                          <a16:colId xmlns:a16="http://schemas.microsoft.com/office/drawing/2014/main" xmlns="" val="20001"/>
                        </a:ext>
                      </a:extLst>
                    </a:gridCol>
                    <a:gridCol w="3514799">
                      <a:extLst>
                        <a:ext uri="{9D8B030D-6E8A-4147-A177-3AD203B41FA5}">
                          <a16:colId xmlns:a16="http://schemas.microsoft.com/office/drawing/2014/main" xmlns="" val="20002"/>
                        </a:ext>
                      </a:extLst>
                    </a:gridCol>
                    <a:gridCol w="3838685">
                      <a:extLst>
                        <a:ext uri="{9D8B030D-6E8A-4147-A177-3AD203B41FA5}">
                          <a16:colId xmlns:a16="http://schemas.microsoft.com/office/drawing/2014/main" xmlns="" val="20003"/>
                        </a:ext>
                      </a:extLst>
                    </a:gridCol>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x0(x):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derx0():</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1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xmlns="" val="10000"/>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x1(</a:t>
                          </a:r>
                          <a:r>
                            <a:rPr lang="en-US" sz="1800" b="0" dirty="0" err="1">
                              <a:solidFill>
                                <a:schemeClr val="tx1">
                                  <a:lumMod val="95000"/>
                                  <a:lumOff val="5000"/>
                                </a:schemeClr>
                              </a:solidFill>
                              <a:latin typeface="Courier New" charset="0"/>
                              <a:ea typeface="Courier New" charset="0"/>
                              <a:cs typeface="Courier New" charset="0"/>
                            </a:rPr>
                            <a:t>a,x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a*X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derx1(</a:t>
                          </a:r>
                          <a:r>
                            <a:rPr lang="en-US" sz="1600" b="0" dirty="0" err="1">
                              <a:solidFill>
                                <a:schemeClr val="tx1">
                                  <a:lumMod val="95000"/>
                                  <a:lumOff val="5000"/>
                                </a:schemeClr>
                              </a:solidFill>
                              <a:latin typeface="Courier New" charset="0"/>
                              <a:ea typeface="Courier New" charset="0"/>
                              <a:cs typeface="Courier New" charset="0"/>
                            </a:rPr>
                            <a:t>a,x</a:t>
                          </a:r>
                          <a:r>
                            <a:rPr lang="en-US" sz="1600" b="0" dirty="0">
                              <a:solidFill>
                                <a:schemeClr val="tx1">
                                  <a:lumMod val="95000"/>
                                  <a:lumOff val="5000"/>
                                </a:schemeClr>
                              </a:solidFill>
                              <a:latin typeface="Courier New" charset="0"/>
                              <a:ea typeface="Courier New" charset="0"/>
                              <a:cs typeface="Courier New" charset="0"/>
                            </a:rPr>
                            <a:t>):</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xmlns="" val="10001"/>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x2(x):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np.exp</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derx2(x):</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t>
                          </a:r>
                          <a:r>
                            <a:rPr lang="en-US" sz="1600" b="0" baseline="0" dirty="0" err="1">
                              <a:solidFill>
                                <a:schemeClr val="tx1">
                                  <a:lumMod val="95000"/>
                                  <a:lumOff val="5000"/>
                                </a:schemeClr>
                              </a:solidFill>
                              <a:latin typeface="Courier New" charset="0"/>
                              <a:ea typeface="Courier New" charset="0"/>
                              <a:cs typeface="Courier New" charset="0"/>
                            </a:rPr>
                            <a:t>np.exp</a:t>
                          </a:r>
                          <a:r>
                            <a:rPr lang="en-US" sz="1600" b="0" baseline="0" dirty="0">
                              <a:solidFill>
                                <a:schemeClr val="tx1">
                                  <a:lumMod val="95000"/>
                                  <a:lumOff val="5000"/>
                                </a:schemeClr>
                              </a:solidFill>
                              <a:latin typeface="Courier New" charset="0"/>
                              <a:ea typeface="Courier New" charset="0"/>
                              <a:cs typeface="Courier New" charset="0"/>
                            </a:rPr>
                            <a:t>(x)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xmlns="" val="10002"/>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x3(x):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95000"/>
                                  <a:lumOff val="5000"/>
                                </a:schemeClr>
                              </a:solidFill>
                              <a:latin typeface="Courier New" charset="0"/>
                              <a:ea typeface="Courier New" charset="0"/>
                              <a:cs typeface="Courier New" charset="0"/>
                            </a:rPr>
                            <a:t>      </a:t>
                          </a:r>
                          <a:r>
                            <a:rPr lang="en-US" sz="1600" b="0" kern="1200" baseline="0" dirty="0">
                              <a:solidFill>
                                <a:schemeClr val="tx1">
                                  <a:lumMod val="95000"/>
                                  <a:lumOff val="5000"/>
                                </a:schemeClr>
                              </a:solidFill>
                              <a:latin typeface="Courier New" charset="0"/>
                              <a:ea typeface="Courier New" charset="0"/>
                              <a:cs typeface="Courier New" charset="0"/>
                            </a:rPr>
                            <a:t> </a:t>
                          </a:r>
                          <a:r>
                            <a:rPr lang="en-US" sz="1600" b="0" kern="1200" dirty="0">
                              <a:solidFill>
                                <a:schemeClr val="tx1">
                                  <a:lumMod val="95000"/>
                                  <a:lumOff val="5000"/>
                                </a:schemeClr>
                              </a:solidFill>
                              <a:latin typeface="Courier New" charset="0"/>
                              <a:ea typeface="Courier New" charset="0"/>
                              <a:cs typeface="Courier New" charset="0"/>
                            </a:rPr>
                            <a:t>return 1 </a:t>
                          </a:r>
                        </a:p>
                      </a:txBody>
                      <a:tcPr marL="109000" marR="109000" marT="54500" marB="54500"/>
                    </a:tc>
                    <a:extLst>
                      <a:ext uri="{0D108BD9-81ED-4DB2-BD59-A6C34878D82A}">
                        <a16:rowId xmlns:a16="http://schemas.microsoft.com/office/drawing/2014/main" xmlns="" val="10003"/>
                      </a:ext>
                    </a:extLst>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derx4(x):</a:t>
                          </a:r>
                        </a:p>
                        <a:p>
                          <a:r>
                            <a:rPr lang="en-US" sz="1600" b="0" kern="1200" dirty="0">
                              <a:solidFill>
                                <a:schemeClr val="tx1">
                                  <a:lumMod val="95000"/>
                                  <a:lumOff val="5000"/>
                                </a:schemeClr>
                              </a:solidFill>
                              <a:latin typeface="Courier New" charset="0"/>
                              <a:ea typeface="Courier New" charset="0"/>
                              <a:cs typeface="Courier New" charset="0"/>
                            </a:rPr>
                            <a:t>       return  -(1/x)**(2)</a:t>
                          </a:r>
                        </a:p>
                      </a:txBody>
                      <a:tcPr marL="109000" marR="109000" marT="54500" marB="54500"/>
                    </a:tc>
                    <a:extLst>
                      <a:ext uri="{0D108BD9-81ED-4DB2-BD59-A6C34878D82A}">
                        <a16:rowId xmlns:a16="http://schemas.microsoft.com/office/drawing/2014/main" xmlns="" val="10004"/>
                      </a:ext>
                    </a:extLst>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np.log</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derx5(x)</a:t>
                          </a:r>
                        </a:p>
                        <a:p>
                          <a:r>
                            <a:rPr lang="en-US" sz="1600" b="0" kern="1200" baseline="0" dirty="0">
                              <a:solidFill>
                                <a:schemeClr val="tx1">
                                  <a:lumMod val="95000"/>
                                  <a:lumOff val="5000"/>
                                </a:schemeClr>
                              </a:solidFill>
                              <a:latin typeface="Courier New" charset="0"/>
                              <a:ea typeface="Courier New" charset="0"/>
                              <a:cs typeface="Courier New" charset="0"/>
                            </a:rPr>
                            <a:t>       r</a:t>
                          </a:r>
                          <a:r>
                            <a:rPr lang="en-US" sz="1600" b="0" kern="1200" dirty="0">
                              <a:solidFill>
                                <a:schemeClr val="tx1">
                                  <a:lumMod val="95000"/>
                                  <a:lumOff val="5000"/>
                                </a:schemeClr>
                              </a:solidFill>
                              <a:latin typeface="Courier New" charset="0"/>
                              <a:ea typeface="Courier New" charset="0"/>
                              <a:cs typeface="Courier New" charset="0"/>
                            </a:rPr>
                            <a:t>eturn 1/x </a:t>
                          </a:r>
                        </a:p>
                      </a:txBody>
                      <a:tcPr marL="109000" marR="109000" marT="54500" marB="54500"/>
                    </a:tc>
                    <a:extLst>
                      <a:ext uri="{0D108BD9-81ED-4DB2-BD59-A6C34878D82A}">
                        <a16:rowId xmlns:a16="http://schemas.microsoft.com/office/drawing/2014/main" xmlns="" val="10005"/>
                      </a:ext>
                    </a:extLst>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a:t>
                          </a:r>
                          <a:r>
                            <a:rPr lang="en-US" sz="1800" b="0" dirty="0" err="1">
                              <a:solidFill>
                                <a:schemeClr val="tx1">
                                  <a:lumMod val="95000"/>
                                  <a:lumOff val="5000"/>
                                </a:schemeClr>
                              </a:solidFill>
                              <a:latin typeface="Courier New" charset="0"/>
                              <a:ea typeface="Courier New" charset="0"/>
                              <a:cs typeface="Courier New" charset="0"/>
                            </a:rPr>
                            <a:t>y,x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y*x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a:t>
                          </a:r>
                          <a:r>
                            <a:rPr lang="en-US" sz="1600" b="0" dirty="0" err="1">
                              <a:solidFill>
                                <a:schemeClr val="tx1">
                                  <a:lumMod val="95000"/>
                                  <a:lumOff val="5000"/>
                                </a:schemeClr>
                              </a:solidFill>
                              <a:latin typeface="Courier New" charset="0"/>
                              <a:ea typeface="Courier New" charset="0"/>
                              <a:cs typeface="Courier New" charset="0"/>
                            </a:rPr>
                            <a:t>derL</a:t>
                          </a:r>
                          <a:r>
                            <a:rPr lang="en-US" sz="1600" b="0" dirty="0">
                              <a:solidFill>
                                <a:schemeClr val="tx1">
                                  <a:lumMod val="95000"/>
                                  <a:lumOff val="5000"/>
                                </a:schemeClr>
                              </a:solidFill>
                              <a:latin typeface="Courier New" charset="0"/>
                              <a:ea typeface="Courier New" charset="0"/>
                              <a:cs typeface="Courier New" charset="0"/>
                            </a:rPr>
                            <a:t>(y):</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-y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xmlns=""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287320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2. </a:t>
            </a:r>
            <a:r>
              <a:rPr lang="en-US" dirty="0" smtClean="0"/>
              <a:t>Following the computational </a:t>
            </a:r>
            <a:r>
              <a:rPr lang="en-US" dirty="0"/>
              <a:t>graph </a:t>
            </a:r>
            <a:r>
              <a:rPr lang="mr-IN" dirty="0"/>
              <a:t>…</a:t>
            </a:r>
            <a:r>
              <a:rPr lang="en-US" dirty="0"/>
              <a:t> </a:t>
            </a:r>
          </a:p>
          <a:p>
            <a:endParaRPr lang="en-US" dirty="0"/>
          </a:p>
          <a:p>
            <a:r>
              <a:rPr lang="en-US" dirty="0"/>
              <a:t>	What is computational graph?</a:t>
            </a:r>
          </a:p>
        </p:txBody>
      </p:sp>
    </p:spTree>
    <p:extLst>
      <p:ext uri="{BB962C8B-B14F-4D97-AF65-F5344CB8AC3E}">
        <p14:creationId xmlns:p14="http://schemas.microsoft.com/office/powerpoint/2010/main" val="15385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47</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a:solidFill>
                        <a:schemeClr val="tx1">
                          <a:lumMod val="75000"/>
                          <a:lumOff val="25000"/>
                        </a:schemeClr>
                      </a:solidFill>
                    </a:rPr>
                    <a:t/>
                  </a:r>
                  <a:br>
                    <a:rPr lang="en-US" b="0" dirty="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r>
                <a:rPr lang="en-US" dirty="0">
                  <a:solidFill>
                    <a:schemeClr val="tx1">
                      <a:lumMod val="75000"/>
                      <a:lumOff val="25000"/>
                    </a:schemeClr>
                  </a:solidFill>
                </a:rPr>
                <a:t> </a:t>
              </a: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y</a:t>
            </a: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a:t>Computational Graph</a:t>
            </a:r>
          </a:p>
        </p:txBody>
      </p:sp>
    </p:spTree>
    <p:extLst>
      <p:ext uri="{BB962C8B-B14F-4D97-AF65-F5344CB8AC3E}">
        <p14:creationId xmlns:p14="http://schemas.microsoft.com/office/powerpoint/2010/main" val="89653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Envision the computational graph (only needed for </a:t>
            </a:r>
            <a:r>
              <a:rPr lang="en-US" smtClean="0"/>
              <a:t>the reverse mode). </a:t>
            </a:r>
            <a:endParaRPr lang="en-US" dirty="0"/>
          </a:p>
          <a:p>
            <a:pPr marL="342900" indent="-342900">
              <a:buFont typeface="Arial" charset="0"/>
              <a:buChar char="•"/>
            </a:pPr>
            <a:r>
              <a:rPr lang="en-US" dirty="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a:p>
        </p:txBody>
      </p:sp>
    </p:spTree>
    <p:extLst>
      <p:ext uri="{BB962C8B-B14F-4D97-AF65-F5344CB8AC3E}">
        <p14:creationId xmlns:p14="http://schemas.microsoft.com/office/powerpoint/2010/main" val="20417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Forward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extLst>
                        <a:ext uri="{9D8B030D-6E8A-4147-A177-3AD203B41FA5}">
                          <a16:colId xmlns:a16="http://schemas.microsoft.com/office/drawing/2014/main" xmlns="" val="20000"/>
                        </a:ext>
                      </a:extLst>
                    </a:gridCol>
                    <a:gridCol w="1571120">
                      <a:extLst>
                        <a:ext uri="{9D8B030D-6E8A-4147-A177-3AD203B41FA5}">
                          <a16:colId xmlns:a16="http://schemas.microsoft.com/office/drawing/2014/main" xmlns="" val="20001"/>
                        </a:ext>
                      </a:extLst>
                    </a:gridCol>
                    <a:gridCol w="1805282">
                      <a:extLst>
                        <a:ext uri="{9D8B030D-6E8A-4147-A177-3AD203B41FA5}">
                          <a16:colId xmlns:a16="http://schemas.microsoft.com/office/drawing/2014/main" xmlns="" val="20002"/>
                        </a:ext>
                      </a:extLst>
                    </a:gridCol>
                    <a:gridCol w="1805282">
                      <a:extLst>
                        <a:ext uri="{9D8B030D-6E8A-4147-A177-3AD203B41FA5}">
                          <a16:colId xmlns:a16="http://schemas.microsoft.com/office/drawing/2014/main" xmlns="" val="20003"/>
                        </a:ext>
                      </a:extLst>
                    </a:gridCol>
                    <a:gridCol w="1805282">
                      <a:extLst>
                        <a:ext uri="{9D8B030D-6E8A-4147-A177-3AD203B41FA5}">
                          <a16:colId xmlns:a16="http://schemas.microsoft.com/office/drawing/2014/main" xmlns=""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xmlns=""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xmlns=""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xmlns=""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xmlns=""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xmlns=""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xmlns=""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xmlns=""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xmlns=""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926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=197</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=53</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y=No</a:t>
              </a: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Correct</a:t>
              </a:r>
            </a:p>
          </p:txBody>
        </p:sp>
      </p:grpSp>
    </p:spTree>
    <p:extLst>
      <p:ext uri="{BB962C8B-B14F-4D97-AF65-F5344CB8AC3E}">
        <p14:creationId xmlns:p14="http://schemas.microsoft.com/office/powerpoint/2010/main" val="19660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Backward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extLst>
                        <a:ext uri="{9D8B030D-6E8A-4147-A177-3AD203B41FA5}">
                          <a16:colId xmlns:a16="http://schemas.microsoft.com/office/drawing/2014/main" xmlns="" val="20000"/>
                        </a:ext>
                      </a:extLst>
                    </a:gridCol>
                    <a:gridCol w="1571120">
                      <a:extLst>
                        <a:ext uri="{9D8B030D-6E8A-4147-A177-3AD203B41FA5}">
                          <a16:colId xmlns:a16="http://schemas.microsoft.com/office/drawing/2014/main" xmlns="" val="20001"/>
                        </a:ext>
                      </a:extLst>
                    </a:gridCol>
                    <a:gridCol w="1805282">
                      <a:extLst>
                        <a:ext uri="{9D8B030D-6E8A-4147-A177-3AD203B41FA5}">
                          <a16:colId xmlns:a16="http://schemas.microsoft.com/office/drawing/2014/main" xmlns="" val="20002"/>
                        </a:ext>
                      </a:extLst>
                    </a:gridCol>
                    <a:gridCol w="1805282">
                      <a:extLst>
                        <a:ext uri="{9D8B030D-6E8A-4147-A177-3AD203B41FA5}">
                          <a16:colId xmlns:a16="http://schemas.microsoft.com/office/drawing/2014/main" xmlns="" val="20003"/>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extLst>
                      <a:ext uri="{0D108BD9-81ED-4DB2-BD59-A6C34878D82A}">
                        <a16:rowId xmlns:a16="http://schemas.microsoft.com/office/drawing/2014/main" xmlns=""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xmlns=""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xmlns=""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extLst>
                      <a:ext uri="{0D108BD9-81ED-4DB2-BD59-A6C34878D82A}">
                        <a16:rowId xmlns:a16="http://schemas.microsoft.com/office/drawing/2014/main" xmlns=""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extLst>
                      <a:ext uri="{0D108BD9-81ED-4DB2-BD59-A6C34878D82A}">
                        <a16:rowId xmlns:a16="http://schemas.microsoft.com/office/drawing/2014/main" xmlns=""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xmlns=""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extLst>
                      <a:ext uri="{0D108BD9-81ED-4DB2-BD59-A6C34878D82A}">
                        <a16:rowId xmlns:a16="http://schemas.microsoft.com/office/drawing/2014/main" xmlns=""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237B94A4-76AE-EB47-83B8-5967522C77E1}" type="mathplaceholder">
                                  <a:rPr lang="en-US" sz="1400" i="1" smtClean="0">
                                    <a:latin typeface="Cambria Math" charset="0"/>
                                  </a:rPr>
                                  <a:t>Type equation here.</a:t>
                                </a:fld>
                              </m:oMath>
                            </m:oMathPara>
                          </a14:m>
                          <a:endParaRPr lang="en-US" sz="1400" dirty="0"/>
                        </a:p>
                      </a:txBody>
                      <a:tcPr anchor="ctr"/>
                    </a:tc>
                    <a:extLst>
                      <a:ext uri="{0D108BD9-81ED-4DB2-BD59-A6C34878D82A}">
                        <a16:rowId xmlns:a16="http://schemas.microsoft.com/office/drawing/2014/main" xmlns=""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a:latin typeface="Karla" charset="0"/>
                <a:ea typeface="Karla" charset="0"/>
                <a:cs typeface="Karla" charset="0"/>
              </a:rPr>
              <a:t>Store all </a:t>
            </a:r>
            <a:r>
              <a:rPr lang="en-US" sz="2400">
                <a:latin typeface="Karla" charset="0"/>
                <a:ea typeface="Karla" charset="0"/>
                <a:cs typeface="Karla" charset="0"/>
              </a:rPr>
              <a:t>these values</a:t>
            </a: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761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Optimizers</a:t>
            </a:r>
          </a:p>
        </p:txBody>
      </p:sp>
      <p:sp>
        <p:nvSpPr>
          <p:cNvPr id="3" name="Slide Number Placeholder 2"/>
          <p:cNvSpPr>
            <a:spLocks noGrp="1"/>
          </p:cNvSpPr>
          <p:nvPr>
            <p:ph type="sldNum" sz="quarter" idx="12"/>
          </p:nvPr>
        </p:nvSpPr>
        <p:spPr/>
        <p:txBody>
          <a:bodyPr/>
          <a:lstStyle/>
          <a:p>
            <a:fld id="{74FD6AAA-7C75-FB4B-8EA1-06B22787237D}" type="slidenum">
              <a:rPr lang="en-US" smtClean="0"/>
              <a:t>51</a:t>
            </a:fld>
            <a:endParaRPr lang="en-US"/>
          </a:p>
        </p:txBody>
      </p:sp>
    </p:spTree>
    <p:extLst>
      <p:ext uri="{BB962C8B-B14F-4D97-AF65-F5344CB8AC3E}">
        <p14:creationId xmlns:p14="http://schemas.microsoft.com/office/powerpoint/2010/main" val="940543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vs.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smtClean="0"/>
                  <a:t>Goal of learning: </a:t>
                </a:r>
                <a:r>
                  <a:rPr lang="en-US" sz="2400" dirty="0">
                    <a:solidFill>
                      <a:srgbClr val="0000FF"/>
                    </a:solidFill>
                  </a:rPr>
                  <a:t>minimize generalization error, or the loss function</a:t>
                </a:r>
              </a:p>
              <a:p>
                <a:r>
                  <a:rPr lang="en-US" sz="2400" dirty="0">
                    <a:solidFill>
                      <a:srgbClr val="0000FF"/>
                    </a:solidFill>
                  </a:rPr>
                  <a:t>						</a:t>
                </a:r>
                <a:endParaRPr lang="en-US" sz="2400" b="0" i="1" dirty="0">
                  <a:solidFill>
                    <a:srgbClr val="0000FF"/>
                  </a:solidFill>
                  <a:latin typeface="Cambria Math" charset="0"/>
                </a:endParaRPr>
              </a:p>
              <a:p>
                <a:pPr/>
                <a14:m>
                  <m:oMathPara xmlns:m="http://schemas.openxmlformats.org/officeDocument/2006/math">
                    <m:oMathParaPr>
                      <m:jc m:val="centerGroup"/>
                    </m:oMathParaPr>
                    <m:oMath xmlns:m="http://schemas.openxmlformats.org/officeDocument/2006/math">
                      <m:r>
                        <a:rPr lang="en-US" sz="2000" b="1" i="1" smtClean="0">
                          <a:solidFill>
                            <a:schemeClr val="tx1">
                              <a:lumMod val="75000"/>
                              <a:lumOff val="25000"/>
                            </a:schemeClr>
                          </a:solidFill>
                          <a:latin typeface="Cambria Math" charset="0"/>
                        </a:rPr>
                        <m:t>𝓛</m:t>
                      </m:r>
                      <m:d>
                        <m:dPr>
                          <m:ctrlPr>
                            <a:rPr lang="en-US" sz="2000" b="1" i="1" smtClean="0">
                              <a:solidFill>
                                <a:schemeClr val="tx1">
                                  <a:lumMod val="75000"/>
                                  <a:lumOff val="25000"/>
                                </a:schemeClr>
                              </a:solidFill>
                              <a:latin typeface="Cambria Math" charset="0"/>
                            </a:rPr>
                          </m:ctrlPr>
                        </m:dPr>
                        <m:e>
                          <m:r>
                            <a:rPr lang="en-US" sz="2000" b="1" i="1" smtClean="0">
                              <a:solidFill>
                                <a:schemeClr val="tx1">
                                  <a:lumMod val="75000"/>
                                  <a:lumOff val="25000"/>
                                </a:schemeClr>
                              </a:solidFill>
                              <a:latin typeface="Cambria Math" charset="0"/>
                            </a:rPr>
                            <m:t>𝑾</m:t>
                          </m:r>
                        </m:e>
                      </m:d>
                      <m:r>
                        <a:rPr lang="en-US" sz="2000" b="1" i="1" smtClean="0">
                          <a:solidFill>
                            <a:schemeClr val="tx1">
                              <a:lumMod val="75000"/>
                              <a:lumOff val="25000"/>
                            </a:schemeClr>
                          </a:solidFill>
                          <a:latin typeface="Cambria Math" charset="0"/>
                        </a:rPr>
                        <m:t>=</m:t>
                      </m:r>
                      <m:sSub>
                        <m:sSubPr>
                          <m:ctrlPr>
                            <a:rPr lang="en-US" sz="2000" b="1" i="1" smtClean="0">
                              <a:solidFill>
                                <a:schemeClr val="tx1">
                                  <a:lumMod val="75000"/>
                                  <a:lumOff val="25000"/>
                                </a:schemeClr>
                              </a:solidFill>
                              <a:latin typeface="Cambria Math" charset="0"/>
                              <a:ea typeface="Cambria Math" charset="0"/>
                              <a:cs typeface="Cambria Math" charset="0"/>
                            </a:rPr>
                          </m:ctrlPr>
                        </m:sSubPr>
                        <m:e>
                          <m:r>
                            <a:rPr lang="en-US" sz="2000" b="1" i="1" smtClean="0">
                              <a:solidFill>
                                <a:schemeClr val="tx1">
                                  <a:lumMod val="75000"/>
                                  <a:lumOff val="25000"/>
                                </a:schemeClr>
                              </a:solidFill>
                              <a:latin typeface="Cambria Math" charset="0"/>
                              <a:ea typeface="Cambria Math" charset="0"/>
                              <a:cs typeface="Cambria Math" charset="0"/>
                            </a:rPr>
                            <m:t>𝔼</m:t>
                          </m:r>
                        </m:e>
                        <m:sub>
                          <m:d>
                            <m:dPr>
                              <m:ctrlPr>
                                <a:rPr lang="en-US" sz="2000" b="1" i="1" smtClean="0">
                                  <a:solidFill>
                                    <a:schemeClr val="tx1">
                                      <a:lumMod val="75000"/>
                                      <a:lumOff val="25000"/>
                                    </a:schemeClr>
                                  </a:solidFill>
                                  <a:latin typeface="Cambria Math" charset="0"/>
                                  <a:ea typeface="Cambria Math" charset="0"/>
                                  <a:cs typeface="Cambria Math" charset="0"/>
                                </a:rPr>
                              </m:ctrlPr>
                            </m:dPr>
                            <m:e>
                              <m:r>
                                <a:rPr lang="en-US" sz="2000" b="1" i="1" smtClean="0">
                                  <a:solidFill>
                                    <a:schemeClr val="tx1">
                                      <a:lumMod val="75000"/>
                                      <a:lumOff val="25000"/>
                                    </a:schemeClr>
                                  </a:solidFill>
                                  <a:latin typeface="Cambria Math" charset="0"/>
                                  <a:ea typeface="Cambria Math" charset="0"/>
                                  <a:cs typeface="Cambria Math" charset="0"/>
                                </a:rPr>
                                <m:t>𝒙</m:t>
                              </m:r>
                              <m:r>
                                <a:rPr lang="en-US" sz="2000" b="1" i="1" smtClean="0">
                                  <a:solidFill>
                                    <a:schemeClr val="tx1">
                                      <a:lumMod val="75000"/>
                                      <a:lumOff val="25000"/>
                                    </a:schemeClr>
                                  </a:solidFill>
                                  <a:latin typeface="Cambria Math" charset="0"/>
                                  <a:ea typeface="Cambria Math" charset="0"/>
                                  <a:cs typeface="Cambria Math" charset="0"/>
                                </a:rPr>
                                <m:t>,</m:t>
                              </m:r>
                              <m:r>
                                <a:rPr lang="en-US" sz="2000" b="1" i="1" smtClean="0">
                                  <a:solidFill>
                                    <a:schemeClr val="tx1">
                                      <a:lumMod val="75000"/>
                                      <a:lumOff val="25000"/>
                                    </a:schemeClr>
                                  </a:solidFill>
                                  <a:latin typeface="Cambria Math" charset="0"/>
                                  <a:ea typeface="Cambria Math" charset="0"/>
                                  <a:cs typeface="Cambria Math" charset="0"/>
                                </a:rPr>
                                <m:t>𝒚</m:t>
                              </m:r>
                            </m:e>
                          </m:d>
                          <m:r>
                            <a:rPr lang="en-US" sz="2000" b="1" i="1" smtClean="0">
                              <a:solidFill>
                                <a:schemeClr val="tx1">
                                  <a:lumMod val="75000"/>
                                  <a:lumOff val="25000"/>
                                </a:schemeClr>
                              </a:solidFill>
                              <a:latin typeface="Cambria Math" charset="0"/>
                              <a:ea typeface="Cambria Math" charset="0"/>
                              <a:cs typeface="Cambria Math" charset="0"/>
                            </a:rPr>
                            <m:t>~</m:t>
                          </m:r>
                          <m:sSub>
                            <m:sSubPr>
                              <m:ctrlPr>
                                <a:rPr lang="en-US" sz="2000" b="1" i="1" smtClean="0">
                                  <a:solidFill>
                                    <a:schemeClr val="tx1">
                                      <a:lumMod val="75000"/>
                                      <a:lumOff val="25000"/>
                                    </a:schemeClr>
                                  </a:solidFill>
                                  <a:latin typeface="Cambria Math" charset="0"/>
                                  <a:ea typeface="Cambria Math" charset="0"/>
                                  <a:cs typeface="Cambria Math" charset="0"/>
                                </a:rPr>
                              </m:ctrlPr>
                            </m:sSubPr>
                            <m:e>
                              <m:r>
                                <a:rPr lang="en-US" sz="2000" b="1" i="1" smtClean="0">
                                  <a:solidFill>
                                    <a:schemeClr val="tx1">
                                      <a:lumMod val="75000"/>
                                      <a:lumOff val="25000"/>
                                    </a:schemeClr>
                                  </a:solidFill>
                                  <a:latin typeface="Cambria Math" charset="0"/>
                                  <a:ea typeface="Cambria Math" charset="0"/>
                                  <a:cs typeface="Cambria Math" charset="0"/>
                                </a:rPr>
                                <m:t>𝒑</m:t>
                              </m:r>
                            </m:e>
                            <m:sub>
                              <m:r>
                                <a:rPr lang="en-US" sz="2000" b="1" i="1" smtClean="0">
                                  <a:solidFill>
                                    <a:schemeClr val="tx1">
                                      <a:lumMod val="75000"/>
                                      <a:lumOff val="25000"/>
                                    </a:schemeClr>
                                  </a:solidFill>
                                  <a:latin typeface="Cambria Math" charset="0"/>
                                  <a:ea typeface="Cambria Math" charset="0"/>
                                  <a:cs typeface="Cambria Math" charset="0"/>
                                </a:rPr>
                                <m:t>𝒅𝒂𝒕𝒂</m:t>
                              </m:r>
                            </m:sub>
                          </m:sSub>
                        </m:sub>
                      </m:sSub>
                      <m:d>
                        <m:dPr>
                          <m:begChr m:val="["/>
                          <m:endChr m:val="]"/>
                          <m:ctrlPr>
                            <a:rPr lang="mr-IN" sz="2000" b="0" i="1" smtClean="0">
                              <a:solidFill>
                                <a:schemeClr val="tx1">
                                  <a:lumMod val="75000"/>
                                  <a:lumOff val="25000"/>
                                </a:schemeClr>
                              </a:solidFill>
                              <a:latin typeface="Cambria Math" charset="0"/>
                              <a:ea typeface="Cambria Math" charset="0"/>
                              <a:cs typeface="Cambria Math" charset="0"/>
                            </a:rPr>
                          </m:ctrlPr>
                        </m:dPr>
                        <m:e>
                          <m:r>
                            <a:rPr lang="en-CA" sz="3200" i="1">
                              <a:latin typeface="Cambria Math" panose="02040503050406030204" pitchFamily="18" charset="0"/>
                            </a:rPr>
                            <m:t>𝐿</m:t>
                          </m:r>
                          <m:r>
                            <a:rPr lang="en-CA" sz="3200" i="1">
                              <a:latin typeface="Cambria Math" panose="02040503050406030204" pitchFamily="18" charset="0"/>
                            </a:rPr>
                            <m:t>(</m:t>
                          </m:r>
                          <m:r>
                            <a:rPr lang="en-CA" sz="3200" i="1">
                              <a:latin typeface="Cambria Math" panose="02040503050406030204" pitchFamily="18" charset="0"/>
                            </a:rPr>
                            <m:t>𝑓</m:t>
                          </m:r>
                          <m:d>
                            <m:dPr>
                              <m:ctrlPr>
                                <a:rPr lang="en-CA" sz="3200" i="1">
                                  <a:latin typeface="Cambria Math" charset="0"/>
                                </a:rPr>
                              </m:ctrlPr>
                            </m:dPr>
                            <m:e>
                              <m:r>
                                <a:rPr lang="en-US" sz="3200" b="0" i="1" smtClean="0">
                                  <a:latin typeface="Cambria Math" charset="0"/>
                                </a:rPr>
                                <m:t>𝑥</m:t>
                              </m:r>
                              <m:r>
                                <a:rPr lang="en-US" sz="3200" b="0" i="1" smtClean="0">
                                  <a:latin typeface="Cambria Math" charset="0"/>
                                </a:rPr>
                                <m:t>,</m:t>
                              </m:r>
                              <m:r>
                                <a:rPr lang="en-CA" sz="3200" i="1">
                                  <a:latin typeface="Cambria Math" panose="02040503050406030204" pitchFamily="18" charset="0"/>
                                </a:rPr>
                                <m:t>𝑊</m:t>
                              </m:r>
                            </m:e>
                          </m:d>
                          <m:r>
                            <a:rPr lang="en-CA" sz="3200" i="1">
                              <a:latin typeface="Cambria Math" panose="02040503050406030204" pitchFamily="18" charset="0"/>
                            </a:rPr>
                            <m:t>, </m:t>
                          </m:r>
                          <m:r>
                            <a:rPr lang="en-US" sz="3200" b="0" i="1" smtClean="0">
                              <a:latin typeface="Cambria Math" charset="0"/>
                            </a:rPr>
                            <m:t>𝑦</m:t>
                          </m:r>
                        </m:e>
                      </m:d>
                    </m:oMath>
                  </m:oMathPara>
                </a14:m>
                <a:endParaRPr lang="en-US" sz="3600" dirty="0">
                  <a:solidFill>
                    <a:srgbClr val="0000FF"/>
                  </a:solidFill>
                </a:endParaRPr>
              </a:p>
              <a:p>
                <a:endParaRPr lang="en-US" sz="2400" dirty="0">
                  <a:solidFill>
                    <a:srgbClr val="0000FF"/>
                  </a:solidFill>
                </a:endParaRPr>
              </a:p>
              <a:p>
                <a:endParaRPr lang="en-US" sz="2400" dirty="0">
                  <a:solidFill>
                    <a:srgbClr val="0000FF"/>
                  </a:solidFill>
                </a:endParaRPr>
              </a:p>
              <a:p>
                <a:r>
                  <a:rPr lang="en-US" sz="2400" dirty="0" smtClean="0"/>
                  <a:t>In </a:t>
                </a:r>
                <a:r>
                  <a:rPr lang="en-US" sz="2400" dirty="0"/>
                  <a:t>practice, </a:t>
                </a:r>
                <a:r>
                  <a:rPr lang="en-US" sz="2400" dirty="0">
                    <a:solidFill>
                      <a:srgbClr val="0000FF"/>
                    </a:solidFill>
                  </a:rPr>
                  <a:t>empirical risk minimization</a:t>
                </a:r>
                <a:r>
                  <a:rPr lang="en-US" sz="2400" dirty="0" smtClean="0"/>
                  <a:t>:</a:t>
                </a:r>
              </a:p>
              <a:p>
                <a:endParaRPr lang="en-US" sz="2400" dirty="0"/>
              </a:p>
              <a:p>
                <a:pPr/>
                <a14:m>
                  <m:oMathPara xmlns:m="http://schemas.openxmlformats.org/officeDocument/2006/math">
                    <m:oMathParaPr>
                      <m:jc m:val="centerGroup"/>
                    </m:oMathParaPr>
                    <m:oMath xmlns:m="http://schemas.openxmlformats.org/officeDocument/2006/math">
                      <m:r>
                        <a:rPr lang="en-US" sz="2000" i="1" smtClean="0">
                          <a:solidFill>
                            <a:schemeClr val="tx1">
                              <a:lumMod val="75000"/>
                              <a:lumOff val="25000"/>
                            </a:schemeClr>
                          </a:solidFill>
                          <a:latin typeface="Cambria Math" charset="0"/>
                        </a:rPr>
                        <m:t>ℒ</m:t>
                      </m:r>
                      <m:d>
                        <m:dPr>
                          <m:ctrlPr>
                            <a:rPr lang="en-US" sz="2000" i="1">
                              <a:solidFill>
                                <a:schemeClr val="tx1">
                                  <a:lumMod val="75000"/>
                                  <a:lumOff val="25000"/>
                                </a:schemeClr>
                              </a:solidFill>
                              <a:latin typeface="Cambria Math" charset="0"/>
                            </a:rPr>
                          </m:ctrlPr>
                        </m:dPr>
                        <m:e>
                          <m:r>
                            <a:rPr lang="en-US" sz="2000" i="1">
                              <a:solidFill>
                                <a:schemeClr val="tx1">
                                  <a:lumMod val="75000"/>
                                  <a:lumOff val="25000"/>
                                </a:schemeClr>
                              </a:solidFill>
                              <a:latin typeface="Cambria Math" charset="0"/>
                            </a:rPr>
                            <m:t>𝑊</m:t>
                          </m:r>
                        </m:e>
                      </m:d>
                      <m:r>
                        <a:rPr lang="en-US" sz="2000" i="1">
                          <a:solidFill>
                            <a:schemeClr val="tx1">
                              <a:lumMod val="75000"/>
                              <a:lumOff val="25000"/>
                            </a:schemeClr>
                          </a:solidFill>
                          <a:latin typeface="Cambria Math" charset="0"/>
                        </a:rPr>
                        <m:t>=</m:t>
                      </m:r>
                      <m:nary>
                        <m:naryPr>
                          <m:chr m:val="∑"/>
                          <m:supHide m:val="on"/>
                          <m:ctrlPr>
                            <a:rPr lang="en-US" sz="2000" b="0" i="1" smtClean="0">
                              <a:solidFill>
                                <a:schemeClr val="tx1">
                                  <a:lumMod val="75000"/>
                                  <a:lumOff val="25000"/>
                                </a:schemeClr>
                              </a:solidFill>
                              <a:latin typeface="Cambria Math" charset="0"/>
                            </a:rPr>
                          </m:ctrlPr>
                        </m:naryPr>
                        <m:sub>
                          <m:r>
                            <a:rPr lang="en-US" sz="2000" b="0" i="1" smtClean="0">
                              <a:solidFill>
                                <a:schemeClr val="tx1">
                                  <a:lumMod val="75000"/>
                                  <a:lumOff val="25000"/>
                                </a:schemeClr>
                              </a:solidFill>
                              <a:latin typeface="Cambria Math" charset="0"/>
                            </a:rPr>
                            <m:t>𝑖</m:t>
                          </m:r>
                        </m:sub>
                        <m:sup/>
                        <m:e>
                          <m:d>
                            <m:dPr>
                              <m:begChr m:val="["/>
                              <m:endChr m:val="]"/>
                              <m:ctrlPr>
                                <a:rPr lang="mr-IN" sz="2000" i="1" smtClean="0">
                                  <a:solidFill>
                                    <a:schemeClr val="tx1">
                                      <a:lumMod val="75000"/>
                                      <a:lumOff val="25000"/>
                                    </a:schemeClr>
                                  </a:solidFill>
                                  <a:latin typeface="Cambria Math" charset="0"/>
                                  <a:ea typeface="Cambria Math" charset="0"/>
                                  <a:cs typeface="Cambria Math" charset="0"/>
                                </a:rPr>
                              </m:ctrlPr>
                            </m:dPr>
                            <m:e>
                              <m:r>
                                <a:rPr lang="en-CA" i="1">
                                  <a:latin typeface="Cambria Math" panose="02040503050406030204" pitchFamily="18" charset="0"/>
                                </a:rPr>
                                <m:t>𝐿</m:t>
                              </m:r>
                              <m:r>
                                <a:rPr lang="en-CA" i="1">
                                  <a:latin typeface="Cambria Math" panose="02040503050406030204" pitchFamily="18" charset="0"/>
                                </a:rPr>
                                <m:t>(</m:t>
                              </m:r>
                              <m:r>
                                <a:rPr lang="en-CA" i="1">
                                  <a:latin typeface="Cambria Math" panose="02040503050406030204" pitchFamily="18" charset="0"/>
                                </a:rPr>
                                <m:t>𝑓</m:t>
                              </m:r>
                              <m:d>
                                <m:dPr>
                                  <m:ctrlPr>
                                    <a:rPr lang="en-CA" i="1">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CA" i="1">
                                      <a:latin typeface="Cambria Math" panose="02040503050406030204" pitchFamily="18" charset="0"/>
                                    </a:rPr>
                                    <m:t>;</m:t>
                                  </m:r>
                                  <m:r>
                                    <a:rPr lang="en-CA" i="1">
                                      <a:latin typeface="Cambria Math" panose="02040503050406030204" pitchFamily="18" charset="0"/>
                                    </a:rPr>
                                    <m:t>𝑊</m:t>
                                  </m:r>
                                </m:e>
                              </m:d>
                              <m:r>
                                <a:rPr lang="en-CA" i="1">
                                  <a:latin typeface="Cambria Math" panose="02040503050406030204" pitchFamily="18" charset="0"/>
                                </a:rPr>
                                <m:t>, </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e>
                          </m:d>
                        </m:e>
                      </m:nary>
                    </m:oMath>
                  </m:oMathPara>
                </a14:m>
                <a:endParaRPr lang="en-US" dirty="0">
                  <a:solidFill>
                    <a:schemeClr val="tx1">
                      <a:lumMod val="75000"/>
                      <a:lumOff val="25000"/>
                    </a:schemeClr>
                  </a:solidFill>
                </a:endParaRPr>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135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2BAABBF-CE1E-8A4C-92D8-393D0291D808}" type="slidenum">
              <a:rPr lang="en-US" smtClean="0"/>
              <a:t>52</a:t>
            </a:fld>
            <a:endParaRPr lang="en-US"/>
          </a:p>
        </p:txBody>
      </p:sp>
      <p:sp>
        <p:nvSpPr>
          <p:cNvPr id="7" name="Oval Callout 6"/>
          <p:cNvSpPr/>
          <p:nvPr/>
        </p:nvSpPr>
        <p:spPr>
          <a:xfrm>
            <a:off x="7732424" y="5722662"/>
            <a:ext cx="3921125" cy="968375"/>
          </a:xfrm>
          <a:prstGeom prst="wedgeEllipseCallout">
            <a:avLst>
              <a:gd name="adj1" fmla="val -92503"/>
              <a:gd name="adj2" fmla="val -9944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Quantity </a:t>
            </a:r>
            <a:r>
              <a:rPr lang="en-US"/>
              <a:t>optimized </a:t>
            </a:r>
            <a:r>
              <a:rPr lang="en-US" smtClean="0"/>
              <a:t>different </a:t>
            </a:r>
            <a:r>
              <a:rPr lang="en-US" dirty="0"/>
              <a:t>from the quantity we care about</a:t>
            </a:r>
          </a:p>
        </p:txBody>
      </p:sp>
      <p:sp>
        <p:nvSpPr>
          <p:cNvPr id="8" name="Oval Callout 7"/>
          <p:cNvSpPr/>
          <p:nvPr/>
        </p:nvSpPr>
        <p:spPr>
          <a:xfrm>
            <a:off x="7285963" y="2998664"/>
            <a:ext cx="3921125" cy="968375"/>
          </a:xfrm>
          <a:prstGeom prst="wedgeEllipseCallout">
            <a:avLst>
              <a:gd name="adj1" fmla="val -68498"/>
              <a:gd name="adj2" fmla="val -758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smtClean="0">
                <a:latin typeface="Cambria Math" charset="0"/>
                <a:ea typeface="Cambria Math" charset="0"/>
                <a:cs typeface="Cambria Math" charset="0"/>
              </a:rPr>
              <a:t>f </a:t>
            </a:r>
            <a:r>
              <a:rPr lang="en-US" smtClean="0"/>
              <a:t> </a:t>
            </a:r>
            <a:r>
              <a:rPr lang="en-US" dirty="0" smtClean="0"/>
              <a:t>is the neural network</a:t>
            </a:r>
            <a:endParaRPr lang="en-US" dirty="0"/>
          </a:p>
        </p:txBody>
      </p:sp>
    </p:spTree>
    <p:extLst>
      <p:ext uri="{BB962C8B-B14F-4D97-AF65-F5344CB8AC3E}">
        <p14:creationId xmlns:p14="http://schemas.microsoft.com/office/powerpoint/2010/main" val="187725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b="1" dirty="0">
                <a:solidFill>
                  <a:schemeClr val="accent1"/>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53</a:t>
            </a:fld>
            <a:endParaRPr lang="en-US"/>
          </a:p>
        </p:txBody>
      </p:sp>
    </p:spTree>
    <p:extLst>
      <p:ext uri="{BB962C8B-B14F-4D97-AF65-F5344CB8AC3E}">
        <p14:creationId xmlns:p14="http://schemas.microsoft.com/office/powerpoint/2010/main" val="180261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250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300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Minima</a:t>
            </a:r>
          </a:p>
        </p:txBody>
      </p:sp>
      <p:sp>
        <p:nvSpPr>
          <p:cNvPr id="3" name="Slide Number Placeholder 2"/>
          <p:cNvSpPr>
            <a:spLocks noGrp="1"/>
          </p:cNvSpPr>
          <p:nvPr>
            <p:ph type="sldNum" sz="quarter" idx="12"/>
          </p:nvPr>
        </p:nvSpPr>
        <p:spPr/>
        <p:txBody>
          <a:bodyPr/>
          <a:lstStyle/>
          <a:p>
            <a:fld id="{82BAABBF-CE1E-8A4C-92D8-393D0291D808}" type="slidenum">
              <a:rPr lang="en-US" smtClean="0"/>
              <a:t>54</a:t>
            </a:fld>
            <a:endParaRPr lang="en-US"/>
          </a:p>
        </p:txBody>
      </p:sp>
      <p:sp>
        <p:nvSpPr>
          <p:cNvPr id="4" name="TextBox 3"/>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6" name="Picture 5"/>
          <p:cNvPicPr>
            <a:picLocks noChangeAspect="1"/>
          </p:cNvPicPr>
          <p:nvPr/>
        </p:nvPicPr>
        <p:blipFill rotWithShape="1">
          <a:blip r:embed="rId3"/>
          <a:srcRect t="479" b="-479"/>
          <a:stretch/>
        </p:blipFill>
        <p:spPr>
          <a:xfrm>
            <a:off x="1524000" y="1536192"/>
            <a:ext cx="9144000" cy="4654950"/>
          </a:xfrm>
          <a:prstGeom prst="rect">
            <a:avLst/>
          </a:prstGeom>
        </p:spPr>
      </p:pic>
    </p:spTree>
    <p:extLst>
      <p:ext uri="{BB962C8B-B14F-4D97-AF65-F5344CB8AC3E}">
        <p14:creationId xmlns:p14="http://schemas.microsoft.com/office/powerpoint/2010/main" val="15398140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Points</a:t>
            </a:r>
          </a:p>
        </p:txBody>
      </p:sp>
      <p:sp>
        <p:nvSpPr>
          <p:cNvPr id="3" name="Content Placeholder 2"/>
          <p:cNvSpPr>
            <a:spLocks noGrp="1"/>
          </p:cNvSpPr>
          <p:nvPr>
            <p:ph idx="1"/>
          </p:nvPr>
        </p:nvSpPr>
        <p:spPr/>
        <p:txBody>
          <a:bodyPr/>
          <a:lstStyle/>
          <a:p>
            <a:r>
              <a:rPr lang="en-US" sz="2400" dirty="0"/>
              <a:t>Points with </a:t>
            </a:r>
            <a:r>
              <a:rPr lang="en-US" sz="2400" dirty="0">
                <a:solidFill>
                  <a:srgbClr val="0000FF"/>
                </a:solidFill>
              </a:rPr>
              <a:t>zero gradient </a:t>
            </a:r>
          </a:p>
          <a:p>
            <a:r>
              <a:rPr lang="en-US" sz="2400" dirty="0">
                <a:solidFill>
                  <a:srgbClr val="000000"/>
                </a:solidFill>
              </a:rPr>
              <a:t>2</a:t>
            </a:r>
            <a:r>
              <a:rPr lang="en-US" sz="2400" baseline="30000" dirty="0">
                <a:solidFill>
                  <a:srgbClr val="000000"/>
                </a:solidFill>
              </a:rPr>
              <a:t>nd</a:t>
            </a:r>
            <a:r>
              <a:rPr lang="en-US" sz="2400" dirty="0">
                <a:solidFill>
                  <a:srgbClr val="000000"/>
                </a:solidFill>
              </a:rPr>
              <a:t>-derivate (Hessian) determines curvature</a:t>
            </a:r>
          </a:p>
        </p:txBody>
      </p:sp>
      <p:sp>
        <p:nvSpPr>
          <p:cNvPr id="4" name="Slide Number Placeholder 3"/>
          <p:cNvSpPr>
            <a:spLocks noGrp="1"/>
          </p:cNvSpPr>
          <p:nvPr>
            <p:ph type="sldNum" sz="quarter" idx="12"/>
          </p:nvPr>
        </p:nvSpPr>
        <p:spPr/>
        <p:txBody>
          <a:bodyPr/>
          <a:lstStyle/>
          <a:p>
            <a:fld id="{82BAABBF-CE1E-8A4C-92D8-393D0291D808}" type="slidenum">
              <a:rPr lang="en-US" smtClean="0"/>
              <a:t>55</a:t>
            </a:fld>
            <a:endParaRPr lang="en-US"/>
          </a:p>
        </p:txBody>
      </p:sp>
      <p:sp>
        <p:nvSpPr>
          <p:cNvPr id="5" name="TextBox 4"/>
          <p:cNvSpPr txBox="1"/>
          <p:nvPr/>
        </p:nvSpPr>
        <p:spPr>
          <a:xfrm>
            <a:off x="6809172" y="6388557"/>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1989970" y="2626555"/>
            <a:ext cx="7788793" cy="2938302"/>
          </a:xfrm>
          <a:prstGeom prst="rect">
            <a:avLst/>
          </a:prstGeom>
        </p:spPr>
      </p:pic>
    </p:spTree>
    <p:extLst>
      <p:ext uri="{BB962C8B-B14F-4D97-AF65-F5344CB8AC3E}">
        <p14:creationId xmlns:p14="http://schemas.microsoft.com/office/powerpoint/2010/main" val="20637016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Minima</a:t>
            </a:r>
          </a:p>
        </p:txBody>
      </p:sp>
      <p:sp>
        <p:nvSpPr>
          <p:cNvPr id="3" name="Content Placeholder 2"/>
          <p:cNvSpPr>
            <a:spLocks noGrp="1"/>
          </p:cNvSpPr>
          <p:nvPr>
            <p:ph idx="1"/>
          </p:nvPr>
        </p:nvSpPr>
        <p:spPr/>
        <p:txBody>
          <a:bodyPr/>
          <a:lstStyle/>
          <a:p>
            <a:pPr>
              <a:spcAft>
                <a:spcPts val="1200"/>
              </a:spcAft>
            </a:pPr>
            <a:r>
              <a:rPr lang="en-US" sz="2400" dirty="0"/>
              <a:t>Old view: local minima is major problem in neural network training</a:t>
            </a:r>
          </a:p>
          <a:p>
            <a:pPr>
              <a:spcAft>
                <a:spcPts val="1200"/>
              </a:spcAft>
            </a:pPr>
            <a:r>
              <a:rPr lang="en-US" sz="2400" dirty="0"/>
              <a:t>Recent view:  </a:t>
            </a:r>
          </a:p>
          <a:p>
            <a:pPr lvl="1">
              <a:spcAft>
                <a:spcPts val="1200"/>
              </a:spcAft>
              <a:buFont typeface="Arial" charset="0"/>
              <a:buChar char="•"/>
            </a:pPr>
            <a:r>
              <a:rPr lang="en-US" sz="2200" dirty="0"/>
              <a:t>For sufficiently large neural networks, </a:t>
            </a:r>
            <a:r>
              <a:rPr lang="en-US" sz="2200" dirty="0">
                <a:solidFill>
                  <a:srgbClr val="0000FF"/>
                </a:solidFill>
              </a:rPr>
              <a:t>most local minima incur low cost</a:t>
            </a:r>
          </a:p>
          <a:p>
            <a:pPr lvl="1">
              <a:spcAft>
                <a:spcPts val="1200"/>
              </a:spcAft>
              <a:buFont typeface="Arial" charset="0"/>
              <a:buChar char="•"/>
            </a:pPr>
            <a:r>
              <a:rPr lang="en-US" sz="2200" dirty="0"/>
              <a:t>Not important to find true global minimum</a:t>
            </a:r>
          </a:p>
        </p:txBody>
      </p:sp>
      <p:sp>
        <p:nvSpPr>
          <p:cNvPr id="4" name="Slide Number Placeholder 3"/>
          <p:cNvSpPr>
            <a:spLocks noGrp="1"/>
          </p:cNvSpPr>
          <p:nvPr>
            <p:ph type="sldNum" sz="quarter" idx="12"/>
          </p:nvPr>
        </p:nvSpPr>
        <p:spPr/>
        <p:txBody>
          <a:bodyPr/>
          <a:lstStyle/>
          <a:p>
            <a:fld id="{82BAABBF-CE1E-8A4C-92D8-393D0291D808}" type="slidenum">
              <a:rPr lang="en-US" smtClean="0"/>
              <a:t>56</a:t>
            </a:fld>
            <a:endParaRPr lang="en-US"/>
          </a:p>
        </p:txBody>
      </p:sp>
    </p:spTree>
    <p:extLst>
      <p:ext uri="{BB962C8B-B14F-4D97-AF65-F5344CB8AC3E}">
        <p14:creationId xmlns:p14="http://schemas.microsoft.com/office/powerpoint/2010/main" val="8481260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1063"/>
          <a:stretch/>
        </p:blipFill>
        <p:spPr>
          <a:xfrm>
            <a:off x="2138449" y="2002926"/>
            <a:ext cx="2929539" cy="3757181"/>
          </a:xfrm>
          <a:prstGeom prst="rect">
            <a:avLst/>
          </a:prstGeom>
        </p:spPr>
      </p:pic>
      <p:sp>
        <p:nvSpPr>
          <p:cNvPr id="2" name="Title 1"/>
          <p:cNvSpPr>
            <a:spLocks noGrp="1"/>
          </p:cNvSpPr>
          <p:nvPr>
            <p:ph type="title"/>
          </p:nvPr>
        </p:nvSpPr>
        <p:spPr/>
        <p:txBody>
          <a:bodyPr/>
          <a:lstStyle/>
          <a:p>
            <a:r>
              <a:rPr lang="en-US" dirty="0"/>
              <a:t>Saddle Points</a:t>
            </a:r>
          </a:p>
        </p:txBody>
      </p:sp>
      <p:sp>
        <p:nvSpPr>
          <p:cNvPr id="16" name="Content Placeholder 15"/>
          <p:cNvSpPr>
            <a:spLocks noGrp="1"/>
          </p:cNvSpPr>
          <p:nvPr>
            <p:ph idx="1"/>
          </p:nvPr>
        </p:nvSpPr>
        <p:spPr>
          <a:xfrm>
            <a:off x="5451232" y="2403231"/>
            <a:ext cx="4915877" cy="3722932"/>
          </a:xfrm>
        </p:spPr>
        <p:txBody>
          <a:bodyPr/>
          <a:lstStyle/>
          <a:p>
            <a:pPr>
              <a:spcAft>
                <a:spcPts val="1200"/>
              </a:spcAft>
            </a:pPr>
            <a:r>
              <a:rPr lang="en-US" sz="2400" dirty="0"/>
              <a:t>Recent studies indicate that in high dim, saddle points are more likely than local min</a:t>
            </a:r>
          </a:p>
          <a:p>
            <a:r>
              <a:rPr lang="en-US" sz="2400" dirty="0"/>
              <a:t>Gradient can be very small near saddle points</a:t>
            </a:r>
          </a:p>
        </p:txBody>
      </p:sp>
      <p:sp>
        <p:nvSpPr>
          <p:cNvPr id="3" name="Slide Number Placeholder 2"/>
          <p:cNvSpPr>
            <a:spLocks noGrp="1"/>
          </p:cNvSpPr>
          <p:nvPr>
            <p:ph type="sldNum" sz="quarter" idx="12"/>
          </p:nvPr>
        </p:nvSpPr>
        <p:spPr/>
        <p:txBody>
          <a:bodyPr/>
          <a:lstStyle/>
          <a:p>
            <a:fld id="{82BAABBF-CE1E-8A4C-92D8-393D0291D808}" type="slidenum">
              <a:rPr lang="en-US" smtClean="0"/>
              <a:t>57</a:t>
            </a:fld>
            <a:endParaRPr lang="en-US"/>
          </a:p>
        </p:txBody>
      </p:sp>
      <p:sp>
        <p:nvSpPr>
          <p:cNvPr id="10" name="TextBox 9"/>
          <p:cNvSpPr txBox="1"/>
          <p:nvPr/>
        </p:nvSpPr>
        <p:spPr>
          <a:xfrm>
            <a:off x="3123998" y="2191238"/>
            <a:ext cx="1693155" cy="646331"/>
          </a:xfrm>
          <a:prstGeom prst="rect">
            <a:avLst/>
          </a:prstGeom>
          <a:noFill/>
        </p:spPr>
        <p:txBody>
          <a:bodyPr wrap="square" rtlCol="0">
            <a:spAutoFit/>
          </a:bodyPr>
          <a:lstStyle/>
          <a:p>
            <a:pPr algn="ctr"/>
            <a:r>
              <a:rPr lang="en-US" dirty="0">
                <a:solidFill>
                  <a:srgbClr val="0000FF"/>
                </a:solidFill>
              </a:rPr>
              <a:t>Both local min and max</a:t>
            </a:r>
          </a:p>
        </p:txBody>
      </p:sp>
      <p:cxnSp>
        <p:nvCxnSpPr>
          <p:cNvPr id="12" name="Straight Arrow Connector 11"/>
          <p:cNvCxnSpPr/>
          <p:nvPr/>
        </p:nvCxnSpPr>
        <p:spPr>
          <a:xfrm flipH="1">
            <a:off x="3720449" y="2824138"/>
            <a:ext cx="192404" cy="7697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518" y="92189"/>
            <a:ext cx="3416300" cy="2349500"/>
          </a:xfrm>
          <a:prstGeom prst="rect">
            <a:avLst/>
          </a:prstGeom>
        </p:spPr>
      </p:pic>
    </p:spTree>
    <p:extLst>
      <p:ext uri="{BB962C8B-B14F-4D97-AF65-F5344CB8AC3E}">
        <p14:creationId xmlns:p14="http://schemas.microsoft.com/office/powerpoint/2010/main" val="17132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Critical Points</a:t>
            </a:r>
          </a:p>
        </p:txBody>
      </p:sp>
      <p:sp>
        <p:nvSpPr>
          <p:cNvPr id="6" name="Content Placeholder 5"/>
          <p:cNvSpPr>
            <a:spLocks noGrp="1"/>
          </p:cNvSpPr>
          <p:nvPr>
            <p:ph idx="1"/>
          </p:nvPr>
        </p:nvSpPr>
        <p:spPr>
          <a:xfrm>
            <a:off x="1255643" y="1598140"/>
            <a:ext cx="9680713" cy="4525963"/>
          </a:xfrm>
        </p:spPr>
        <p:txBody>
          <a:bodyPr>
            <a:normAutofit/>
          </a:bodyPr>
          <a:lstStyle/>
          <a:p>
            <a:pPr algn="ctr"/>
            <a:r>
              <a:rPr lang="en-US" sz="2800" dirty="0"/>
              <a:t>Gradient norm increases, but validation error decreases</a:t>
            </a:r>
          </a:p>
        </p:txBody>
      </p:sp>
      <p:sp>
        <p:nvSpPr>
          <p:cNvPr id="3" name="Slide Number Placeholder 2"/>
          <p:cNvSpPr>
            <a:spLocks noGrp="1"/>
          </p:cNvSpPr>
          <p:nvPr>
            <p:ph type="sldNum" sz="quarter" idx="12"/>
          </p:nvPr>
        </p:nvSpPr>
        <p:spPr/>
        <p:txBody>
          <a:bodyPr/>
          <a:lstStyle/>
          <a:p>
            <a:fld id="{82BAABBF-CE1E-8A4C-92D8-393D0291D808}" type="slidenum">
              <a:rPr lang="en-US" smtClean="0"/>
              <a:t>58</a:t>
            </a:fld>
            <a:endParaRPr lang="en-US"/>
          </a:p>
        </p:txBody>
      </p:sp>
      <p:sp>
        <p:nvSpPr>
          <p:cNvPr id="5" name="TextBox 4"/>
          <p:cNvSpPr txBox="1"/>
          <p:nvPr/>
        </p:nvSpPr>
        <p:spPr>
          <a:xfrm>
            <a:off x="4362904" y="5924048"/>
            <a:ext cx="4162425" cy="400110"/>
          </a:xfrm>
          <a:prstGeom prst="rect">
            <a:avLst/>
          </a:prstGeom>
          <a:noFill/>
        </p:spPr>
        <p:txBody>
          <a:bodyPr wrap="square" rtlCol="0">
            <a:spAutoFit/>
          </a:bodyPr>
          <a:lstStyle/>
          <a:p>
            <a:pPr algn="ctr"/>
            <a:r>
              <a:rPr lang="en-US" sz="2000" i="1" dirty="0"/>
              <a:t>Convolution Nets for Object Detection</a:t>
            </a:r>
          </a:p>
        </p:txBody>
      </p: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8" name="Picture 7"/>
          <p:cNvPicPr>
            <a:picLocks noChangeAspect="1"/>
          </p:cNvPicPr>
          <p:nvPr/>
        </p:nvPicPr>
        <p:blipFill>
          <a:blip r:embed="rId3"/>
          <a:stretch>
            <a:fillRect/>
          </a:stretch>
        </p:blipFill>
        <p:spPr>
          <a:xfrm>
            <a:off x="2409059" y="2312673"/>
            <a:ext cx="7603767" cy="3611375"/>
          </a:xfrm>
          <a:prstGeom prst="rect">
            <a:avLst/>
          </a:prstGeom>
        </p:spPr>
      </p:pic>
    </p:spTree>
    <p:extLst>
      <p:ext uri="{BB962C8B-B14F-4D97-AF65-F5344CB8AC3E}">
        <p14:creationId xmlns:p14="http://schemas.microsoft.com/office/powerpoint/2010/main" val="14333579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Saddle Points</a:t>
            </a:r>
          </a:p>
        </p:txBody>
      </p:sp>
      <p:sp>
        <p:nvSpPr>
          <p:cNvPr id="3" name="Content Placeholder 2"/>
          <p:cNvSpPr>
            <a:spLocks noGrp="1"/>
          </p:cNvSpPr>
          <p:nvPr>
            <p:ph idx="1"/>
          </p:nvPr>
        </p:nvSpPr>
        <p:spPr>
          <a:xfrm>
            <a:off x="1013791" y="1196451"/>
            <a:ext cx="8229600" cy="4923439"/>
          </a:xfrm>
        </p:spPr>
        <p:txBody>
          <a:bodyPr>
            <a:normAutofit/>
          </a:bodyPr>
          <a:lstStyle/>
          <a:p>
            <a:r>
              <a:rPr lang="en-US" sz="2400" dirty="0">
                <a:solidFill>
                  <a:srgbClr val="0000FF"/>
                </a:solidFill>
              </a:rPr>
              <a:t>SGD is seen to escape saddle points</a:t>
            </a:r>
          </a:p>
          <a:p>
            <a:pPr lvl="1"/>
            <a:r>
              <a:rPr lang="en-US" sz="2400" dirty="0"/>
              <a:t>Moves down-hill, uses noisy gradients</a:t>
            </a:r>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a:p>
            <a:r>
              <a:rPr lang="en-US" sz="2400" dirty="0">
                <a:solidFill>
                  <a:srgbClr val="0000FF"/>
                </a:solidFill>
              </a:rPr>
              <a:t>Second-order methods get stuck</a:t>
            </a:r>
          </a:p>
          <a:p>
            <a:pPr lvl="1"/>
            <a:r>
              <a:rPr lang="en-US" sz="2400" dirty="0"/>
              <a:t>solves for a point with zero gradient</a:t>
            </a:r>
          </a:p>
        </p:txBody>
      </p:sp>
      <p:sp>
        <p:nvSpPr>
          <p:cNvPr id="4" name="Slide Number Placeholder 3"/>
          <p:cNvSpPr>
            <a:spLocks noGrp="1"/>
          </p:cNvSpPr>
          <p:nvPr>
            <p:ph type="sldNum" sz="quarter" idx="12"/>
          </p:nvPr>
        </p:nvSpPr>
        <p:spPr/>
        <p:txBody>
          <a:bodyPr/>
          <a:lstStyle/>
          <a:p>
            <a:fld id="{82BAABBF-CE1E-8A4C-92D8-393D0291D808}" type="slidenum">
              <a:rPr lang="en-US" smtClean="0"/>
              <a:t>59</a:t>
            </a:fld>
            <a:endParaRPr lang="en-US"/>
          </a:p>
        </p:txBody>
      </p:sp>
      <p:sp>
        <p:nvSpPr>
          <p:cNvPr id="5" name="TextBox 4"/>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2"/>
          <a:stretch>
            <a:fillRect/>
          </a:stretch>
        </p:blipFill>
        <p:spPr>
          <a:xfrm>
            <a:off x="3933598" y="2276489"/>
            <a:ext cx="4925700" cy="2816369"/>
          </a:xfrm>
          <a:prstGeom prst="rect">
            <a:avLst/>
          </a:prstGeom>
        </p:spPr>
      </p:pic>
    </p:spTree>
    <p:extLst>
      <p:ext uri="{BB962C8B-B14F-4D97-AF65-F5344CB8AC3E}">
        <p14:creationId xmlns:p14="http://schemas.microsoft.com/office/powerpoint/2010/main" val="318011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y=Yes</a:t>
            </a: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Correct</a:t>
            </a:r>
          </a:p>
        </p:txBody>
      </p:sp>
    </p:spTree>
    <p:extLst>
      <p:ext uri="{BB962C8B-B14F-4D97-AF65-F5344CB8AC3E}">
        <p14:creationId xmlns:p14="http://schemas.microsoft.com/office/powerpoint/2010/main" val="170234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Conditioning</a:t>
            </a:r>
          </a:p>
        </p:txBody>
      </p:sp>
      <p:sp>
        <p:nvSpPr>
          <p:cNvPr id="4" name="Content Placeholder 3"/>
          <p:cNvSpPr>
            <a:spLocks noGrp="1"/>
          </p:cNvSpPr>
          <p:nvPr>
            <p:ph idx="1"/>
          </p:nvPr>
        </p:nvSpPr>
        <p:spPr/>
        <p:txBody>
          <a:bodyPr/>
          <a:lstStyle/>
          <a:p>
            <a:r>
              <a:rPr lang="en-US" sz="2400" dirty="0"/>
              <a:t>Poorly conditioned Hessian matrix</a:t>
            </a:r>
          </a:p>
          <a:p>
            <a:pPr lvl="1"/>
            <a:r>
              <a:rPr lang="en-US" sz="2400" dirty="0">
                <a:solidFill>
                  <a:srgbClr val="0000FF"/>
                </a:solidFill>
              </a:rPr>
              <a:t>High curvature</a:t>
            </a:r>
            <a:r>
              <a:rPr lang="en-US" sz="2400" dirty="0"/>
              <a:t>: small steps leads to huge increase </a:t>
            </a:r>
          </a:p>
          <a:p>
            <a:r>
              <a:rPr lang="en-US" sz="2400" dirty="0"/>
              <a:t>Learning is slow despite strong gradients</a:t>
            </a:r>
          </a:p>
        </p:txBody>
      </p:sp>
      <p:sp>
        <p:nvSpPr>
          <p:cNvPr id="5" name="Slide Number Placeholder 4"/>
          <p:cNvSpPr>
            <a:spLocks noGrp="1"/>
          </p:cNvSpPr>
          <p:nvPr>
            <p:ph type="sldNum" sz="quarter" idx="12"/>
          </p:nvPr>
        </p:nvSpPr>
        <p:spPr/>
        <p:txBody>
          <a:bodyPr/>
          <a:lstStyle/>
          <a:p>
            <a:fld id="{82BAABBF-CE1E-8A4C-92D8-393D0291D808}" type="slidenum">
              <a:rPr lang="en-US" smtClean="0"/>
              <a:t>60</a:t>
            </a:fld>
            <a:endParaRPr lang="en-US"/>
          </a:p>
        </p:txBody>
      </p:sp>
      <p:sp>
        <p:nvSpPr>
          <p:cNvPr id="7" name="TextBox 6"/>
          <p:cNvSpPr txBox="1"/>
          <p:nvPr/>
        </p:nvSpPr>
        <p:spPr>
          <a:xfrm>
            <a:off x="1330036" y="3975293"/>
            <a:ext cx="3144272"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Oscillations slow down progress</a:t>
            </a:r>
          </a:p>
        </p:txBody>
      </p:sp>
      <p:pic>
        <p:nvPicPr>
          <p:cNvPr id="8" name="Picture 7"/>
          <p:cNvPicPr>
            <a:picLocks noChangeAspect="1"/>
          </p:cNvPicPr>
          <p:nvPr/>
        </p:nvPicPr>
        <p:blipFill>
          <a:blip r:embed="rId3"/>
          <a:stretch>
            <a:fillRect/>
          </a:stretch>
        </p:blipFill>
        <p:spPr>
          <a:xfrm>
            <a:off x="4686635" y="2770853"/>
            <a:ext cx="4245074" cy="3561682"/>
          </a:xfrm>
          <a:prstGeom prst="rect">
            <a:avLst/>
          </a:prstGeom>
        </p:spPr>
      </p:pic>
    </p:spTree>
    <p:extLst>
      <p:ext uri="{BB962C8B-B14F-4D97-AF65-F5344CB8AC3E}">
        <p14:creationId xmlns:p14="http://schemas.microsoft.com/office/powerpoint/2010/main" val="18837651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Critical Points</a:t>
            </a:r>
          </a:p>
        </p:txBody>
      </p:sp>
      <p:sp>
        <p:nvSpPr>
          <p:cNvPr id="3" name="Content Placeholder 2"/>
          <p:cNvSpPr>
            <a:spLocks noGrp="1"/>
          </p:cNvSpPr>
          <p:nvPr>
            <p:ph idx="1"/>
          </p:nvPr>
        </p:nvSpPr>
        <p:spPr/>
        <p:txBody>
          <a:bodyPr/>
          <a:lstStyle/>
          <a:p>
            <a:r>
              <a:rPr lang="en-US" sz="2400" dirty="0"/>
              <a:t>Some cost functions do not have critical points. In particular classification</a:t>
            </a:r>
            <a:r>
              <a:rPr lang="en-US" sz="2400" dirty="0" smtClean="0"/>
              <a:t>.</a:t>
            </a:r>
          </a:p>
          <a:p>
            <a:r>
              <a:rPr lang="en-US" sz="2400" dirty="0"/>
              <a:t> </a:t>
            </a:r>
            <a:r>
              <a:rPr lang="en-US" sz="2400" dirty="0" smtClean="0"/>
              <a:t>  </a:t>
            </a:r>
            <a:r>
              <a:rPr lang="en-US" sz="2400" b="1" dirty="0" smtClean="0"/>
              <a:t>WHY? </a:t>
            </a:r>
            <a:endParaRPr lang="en-US" sz="2400" b="1" dirty="0"/>
          </a:p>
        </p:txBody>
      </p:sp>
      <p:sp>
        <p:nvSpPr>
          <p:cNvPr id="4" name="Slide Number Placeholder 3"/>
          <p:cNvSpPr>
            <a:spLocks noGrp="1"/>
          </p:cNvSpPr>
          <p:nvPr>
            <p:ph type="sldNum" sz="quarter" idx="12"/>
          </p:nvPr>
        </p:nvSpPr>
        <p:spPr/>
        <p:txBody>
          <a:bodyPr/>
          <a:lstStyle/>
          <a:p>
            <a:fld id="{82BAABBF-CE1E-8A4C-92D8-393D0291D808}" type="slidenum">
              <a:rPr lang="en-US" smtClean="0"/>
              <a:t>61</a:t>
            </a:fld>
            <a:endParaRPr lang="en-US"/>
          </a:p>
        </p:txBody>
      </p:sp>
      <p:pic>
        <p:nvPicPr>
          <p:cNvPr id="7" name="Picture 6">
            <a:extLst>
              <a:ext uri="{FF2B5EF4-FFF2-40B4-BE49-F238E27FC236}">
                <a16:creationId xmlns:a16="http://schemas.microsoft.com/office/drawing/2014/main" xmlns="" id="{34AD8941-CC69-B14D-A51D-37E7995E1EB9}"/>
              </a:ext>
            </a:extLst>
          </p:cNvPr>
          <p:cNvPicPr>
            <a:picLocks noChangeAspect="1"/>
          </p:cNvPicPr>
          <p:nvPr/>
        </p:nvPicPr>
        <p:blipFill>
          <a:blip r:embed="rId3"/>
          <a:stretch>
            <a:fillRect/>
          </a:stretch>
        </p:blipFill>
        <p:spPr>
          <a:xfrm>
            <a:off x="1969128" y="2311165"/>
            <a:ext cx="6816058" cy="4089635"/>
          </a:xfrm>
          <a:prstGeom prst="rect">
            <a:avLst/>
          </a:prstGeom>
        </p:spPr>
      </p:pic>
    </p:spTree>
    <p:extLst>
      <p:ext uri="{BB962C8B-B14F-4D97-AF65-F5344CB8AC3E}">
        <p14:creationId xmlns:p14="http://schemas.microsoft.com/office/powerpoint/2010/main" val="1784640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Slide Number Placeholder 2"/>
          <p:cNvSpPr>
            <a:spLocks noGrp="1"/>
          </p:cNvSpPr>
          <p:nvPr>
            <p:ph type="sldNum" sz="quarter" idx="12"/>
          </p:nvPr>
        </p:nvSpPr>
        <p:spPr/>
        <p:txBody>
          <a:bodyPr/>
          <a:lstStyle/>
          <a:p>
            <a:fld id="{82BAABBF-CE1E-8A4C-92D8-393D0291D808}" type="slidenum">
              <a:rPr lang="en-US" smtClean="0"/>
              <a:t>62</a:t>
            </a:fld>
            <a:endParaRPr lang="en-US"/>
          </a:p>
        </p:txBody>
      </p:sp>
      <p:sp>
        <p:nvSpPr>
          <p:cNvPr id="11" name="TextBox 10"/>
          <p:cNvSpPr txBox="1"/>
          <p:nvPr/>
        </p:nvSpPr>
        <p:spPr>
          <a:xfrm>
            <a:off x="2298699" y="4879976"/>
            <a:ext cx="2412843" cy="461665"/>
          </a:xfrm>
          <a:prstGeom prst="rect">
            <a:avLst/>
          </a:prstGeom>
          <a:noFill/>
        </p:spPr>
        <p:txBody>
          <a:bodyPr wrap="square" rtlCol="0">
            <a:spAutoFit/>
          </a:bodyPr>
          <a:lstStyle/>
          <a:p>
            <a:r>
              <a:rPr lang="en-US" sz="2400" dirty="0"/>
              <a:t>Linear activation</a:t>
            </a:r>
          </a:p>
        </p:txBody>
      </p: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deeplearning.ai</a:t>
            </a:r>
            <a:endParaRPr lang="en-US" sz="2000" dirty="0">
              <a:solidFill>
                <a:schemeClr val="tx1">
                  <a:lumMod val="50000"/>
                  <a:lumOff val="50000"/>
                </a:schemeClr>
              </a:solidFill>
            </a:endParaRPr>
          </a:p>
        </p:txBody>
      </p:sp>
      <p:pic>
        <p:nvPicPr>
          <p:cNvPr id="8" name="Picture 7"/>
          <p:cNvPicPr>
            <a:picLocks noChangeAspect="1"/>
          </p:cNvPicPr>
          <p:nvPr/>
        </p:nvPicPr>
        <p:blipFill>
          <a:blip r:embed="rId3"/>
          <a:stretch>
            <a:fillRect/>
          </a:stretch>
        </p:blipFill>
        <p:spPr>
          <a:xfrm>
            <a:off x="2124075" y="1425409"/>
            <a:ext cx="8020878" cy="2695575"/>
          </a:xfrm>
          <a:prstGeom prst="rect">
            <a:avLst/>
          </a:prstGeom>
        </p:spPr>
      </p:pic>
      <p:grpSp>
        <p:nvGrpSpPr>
          <p:cNvPr id="5" name="Group 4"/>
          <p:cNvGrpSpPr/>
          <p:nvPr/>
        </p:nvGrpSpPr>
        <p:grpSpPr>
          <a:xfrm>
            <a:off x="4696690" y="4892746"/>
            <a:ext cx="3736513" cy="818227"/>
            <a:chOff x="4637314" y="5156974"/>
            <a:chExt cx="3736513" cy="818227"/>
          </a:xfrm>
        </p:grpSpPr>
        <mc:AlternateContent xmlns:mc="http://schemas.openxmlformats.org/markup-compatibility/2006" xmlns:a14="http://schemas.microsoft.com/office/drawing/2010/main">
          <mc:Choice Requires="a14">
            <p:sp>
              <p:nvSpPr>
                <p:cNvPr id="4" name="TextBox 3"/>
                <p:cNvSpPr txBox="1"/>
                <p:nvPr/>
              </p:nvSpPr>
              <p:spPr>
                <a:xfrm>
                  <a:off x="4637314" y="5156974"/>
                  <a:ext cx="12041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𝑊𝑥</m:t>
                        </m:r>
                      </m:oMath>
                    </m:oMathPara>
                  </a14:m>
                  <a:endParaRPr lang="en-US" sz="2400" b="0" dirty="0"/>
                </a:p>
              </p:txBody>
            </p:sp>
          </mc:Choice>
          <mc:Fallback xmlns="">
            <p:sp>
              <p:nvSpPr>
                <p:cNvPr id="4" name="TextBox 3"/>
                <p:cNvSpPr txBox="1">
                  <a:spLocks noRot="1" noChangeAspect="1" noMove="1" noResize="1" noEditPoints="1" noAdjustHandles="1" noChangeArrowheads="1" noChangeShapeType="1" noTextEdit="1"/>
                </p:cNvSpPr>
                <p:nvPr/>
              </p:nvSpPr>
              <p:spPr>
                <a:xfrm>
                  <a:off x="4637314" y="5156974"/>
                  <a:ext cx="1204176" cy="369332"/>
                </a:xfrm>
                <a:prstGeom prst="rect">
                  <a:avLst/>
                </a:prstGeom>
                <a:blipFill rotWithShape="0">
                  <a:blip r:embed="rId4"/>
                  <a:stretch>
                    <a:fillRect l="-6061" r="-454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52167" y="5605869"/>
                  <a:ext cx="3721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m:t>
                        </m:r>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   </m:t>
                        </m:r>
                        <m:r>
                          <a:rPr lang="en-US" sz="2400" b="0" i="1" smtClean="0">
                            <a:latin typeface="Cambria Math" charset="0"/>
                          </a:rPr>
                          <m:t>𝑖</m:t>
                        </m:r>
                        <m:r>
                          <a:rPr lang="en-US" sz="2400" b="0" i="1" smtClean="0">
                            <a:latin typeface="Cambria Math" charset="0"/>
                          </a:rPr>
                          <m:t>=2,…,</m:t>
                        </m:r>
                        <m:r>
                          <a:rPr lang="en-US" sz="2400" b="0" i="1" smtClean="0">
                            <a:latin typeface="Cambria Math" charset="0"/>
                          </a:rPr>
                          <m:t>𝑛</m:t>
                        </m:r>
                      </m:oMath>
                    </m:oMathPara>
                  </a14:m>
                  <a:endParaRPr lang="en-US" sz="2400" b="0" dirty="0"/>
                </a:p>
              </p:txBody>
            </p:sp>
          </mc:Choice>
          <mc:Fallback xmlns="">
            <p:sp>
              <p:nvSpPr>
                <p:cNvPr id="10" name="TextBox 9"/>
                <p:cNvSpPr txBox="1">
                  <a:spLocks noRot="1" noChangeAspect="1" noMove="1" noResize="1" noEditPoints="1" noAdjustHandles="1" noChangeArrowheads="1" noChangeShapeType="1" noTextEdit="1"/>
                </p:cNvSpPr>
                <p:nvPr/>
              </p:nvSpPr>
              <p:spPr>
                <a:xfrm>
                  <a:off x="4652167" y="5605869"/>
                  <a:ext cx="3721660" cy="369332"/>
                </a:xfrm>
                <a:prstGeom prst="rect">
                  <a:avLst/>
                </a:prstGeom>
                <a:blipFill rotWithShape="0">
                  <a:blip r:embed="rId5"/>
                  <a:stretch>
                    <a:fillRect l="-1475" t="-140984" r="-492" b="-175410"/>
                  </a:stretch>
                </a:blipFill>
              </p:spPr>
              <p:txBody>
                <a:bodyPr/>
                <a:lstStyle/>
                <a:p>
                  <a:r>
                    <a:rPr lang="en-US">
                      <a:noFill/>
                    </a:rPr>
                    <a:t> </a:t>
                  </a:r>
                </a:p>
              </p:txBody>
            </p:sp>
          </mc:Fallback>
        </mc:AlternateContent>
      </p:grpSp>
    </p:spTree>
    <p:extLst>
      <p:ext uri="{BB962C8B-B14F-4D97-AF65-F5344CB8AC3E}">
        <p14:creationId xmlns:p14="http://schemas.microsoft.com/office/powerpoint/2010/main" val="12914458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Content Placeholder 2"/>
          <p:cNvSpPr>
            <a:spLocks noGrp="1"/>
          </p:cNvSpPr>
          <p:nvPr>
            <p:ph idx="1"/>
          </p:nvPr>
        </p:nvSpPr>
        <p:spPr>
          <a:xfrm>
            <a:off x="1981200" y="1600200"/>
            <a:ext cx="8229600" cy="4876800"/>
          </a:xfrm>
        </p:spPr>
        <p:txBody>
          <a:bodyPr/>
          <a:lstStyle/>
          <a:p>
            <a:endParaRPr lang="en-US" sz="4400" dirty="0"/>
          </a:p>
          <a:p>
            <a:endParaRPr lang="en-US" dirty="0"/>
          </a:p>
          <a:p>
            <a:endParaRPr lang="en-US" sz="3600"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63</a:t>
            </a:fld>
            <a:endParaRPr lang="en-US"/>
          </a:p>
        </p:txBody>
      </p:sp>
      <p:graphicFrame>
        <p:nvGraphicFramePr>
          <p:cNvPr id="10" name="Object 9"/>
          <p:cNvGraphicFramePr>
            <a:graphicFrameLocks noChangeAspect="1"/>
          </p:cNvGraphicFramePr>
          <p:nvPr/>
        </p:nvGraphicFramePr>
        <p:xfrm>
          <a:off x="1947863" y="2864101"/>
          <a:ext cx="8450262" cy="1255712"/>
        </p:xfrm>
        <a:graphic>
          <a:graphicData uri="http://schemas.openxmlformats.org/presentationml/2006/ole">
            <mc:AlternateContent xmlns:mc="http://schemas.openxmlformats.org/markup-compatibility/2006">
              <mc:Choice xmlns:v="urn:schemas-microsoft-com:vml" Requires="v">
                <p:oleObj spid="_x0000_s6306" name="Equation" r:id="rId4" imgW="4102100" imgH="609600" progId="Equation.3">
                  <p:embed/>
                </p:oleObj>
              </mc:Choice>
              <mc:Fallback>
                <p:oleObj name="Equation" r:id="rId4" imgW="4102100" imgH="609600" progId="Equation.3">
                  <p:embed/>
                  <p:pic>
                    <p:nvPicPr>
                      <p:cNvPr id="0" name=""/>
                      <p:cNvPicPr/>
                      <p:nvPr/>
                    </p:nvPicPr>
                    <p:blipFill>
                      <a:blip r:embed="rId5"/>
                      <a:stretch>
                        <a:fillRect/>
                      </a:stretch>
                    </p:blipFill>
                    <p:spPr>
                      <a:xfrm>
                        <a:off x="1947863" y="2864101"/>
                        <a:ext cx="8450262" cy="1255712"/>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2055721" y="1417638"/>
          <a:ext cx="3619936" cy="1157444"/>
        </p:xfrm>
        <a:graphic>
          <a:graphicData uri="http://schemas.openxmlformats.org/presentationml/2006/ole">
            <mc:AlternateContent xmlns:mc="http://schemas.openxmlformats.org/markup-compatibility/2006">
              <mc:Choice xmlns:v="urn:schemas-microsoft-com:vml" Requires="v">
                <p:oleObj spid="_x0000_s6307" name="Equation" r:id="rId6" imgW="1549400" imgH="495300" progId="Equation.3">
                  <p:embed/>
                </p:oleObj>
              </mc:Choice>
              <mc:Fallback>
                <p:oleObj name="Equation" r:id="rId6" imgW="1549400" imgH="495300" progId="Equation.3">
                  <p:embed/>
                  <p:pic>
                    <p:nvPicPr>
                      <p:cNvPr id="0" name=""/>
                      <p:cNvPicPr/>
                      <p:nvPr/>
                    </p:nvPicPr>
                    <p:blipFill>
                      <a:blip r:embed="rId7"/>
                      <a:stretch>
                        <a:fillRect/>
                      </a:stretch>
                    </p:blipFill>
                    <p:spPr>
                      <a:xfrm>
                        <a:off x="2055721" y="1417638"/>
                        <a:ext cx="3619936" cy="1157444"/>
                      </a:xfrm>
                      <a:prstGeom prst="rect">
                        <a:avLst/>
                      </a:prstGeom>
                    </p:spPr>
                  </p:pic>
                </p:oleObj>
              </mc:Fallback>
            </mc:AlternateContent>
          </a:graphicData>
        </a:graphic>
      </p:graphicFrame>
    </p:spTree>
    <p:extLst>
      <p:ext uri="{BB962C8B-B14F-4D97-AF65-F5344CB8AC3E}">
        <p14:creationId xmlns:p14="http://schemas.microsoft.com/office/powerpoint/2010/main" val="2535769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Slide Number Placeholder 2"/>
          <p:cNvSpPr>
            <a:spLocks noGrp="1"/>
          </p:cNvSpPr>
          <p:nvPr>
            <p:ph type="sldNum" sz="quarter" idx="12"/>
          </p:nvPr>
        </p:nvSpPr>
        <p:spPr/>
        <p:txBody>
          <a:bodyPr/>
          <a:lstStyle/>
          <a:p>
            <a:fld id="{82BAABBF-CE1E-8A4C-92D8-393D0291D808}" type="slidenum">
              <a:rPr lang="en-US" smtClean="0"/>
              <a:t>64</a:t>
            </a:fld>
            <a:endParaRPr lang="en-US"/>
          </a:p>
        </p:txBody>
      </p:sp>
      <p:sp>
        <p:nvSpPr>
          <p:cNvPr id="6" name="TextBox 5"/>
          <p:cNvSpPr txBox="1"/>
          <p:nvPr/>
        </p:nvSpPr>
        <p:spPr>
          <a:xfrm>
            <a:off x="8023080" y="3608710"/>
            <a:ext cx="1923578" cy="523220"/>
          </a:xfrm>
          <a:prstGeom prst="rect">
            <a:avLst/>
          </a:prstGeom>
          <a:noFill/>
        </p:spPr>
        <p:txBody>
          <a:bodyPr wrap="square" rtlCol="0">
            <a:spAutoFit/>
          </a:bodyPr>
          <a:lstStyle/>
          <a:p>
            <a:r>
              <a:rPr lang="en-US" sz="2800" dirty="0"/>
              <a:t>Explodes!</a:t>
            </a:r>
          </a:p>
        </p:txBody>
      </p:sp>
      <p:sp>
        <p:nvSpPr>
          <p:cNvPr id="7" name="TextBox 6"/>
          <p:cNvSpPr txBox="1"/>
          <p:nvPr/>
        </p:nvSpPr>
        <p:spPr>
          <a:xfrm>
            <a:off x="8023080" y="5223887"/>
            <a:ext cx="1923578" cy="523220"/>
          </a:xfrm>
          <a:prstGeom prst="rect">
            <a:avLst/>
          </a:prstGeom>
          <a:noFill/>
        </p:spPr>
        <p:txBody>
          <a:bodyPr wrap="square" rtlCol="0">
            <a:spAutoFit/>
          </a:bodyPr>
          <a:lstStyle/>
          <a:p>
            <a:r>
              <a:rPr lang="en-US" sz="2800" dirty="0"/>
              <a:t>Vanishes!</a:t>
            </a:r>
          </a:p>
        </p:txBody>
      </p:sp>
      <p:graphicFrame>
        <p:nvGraphicFramePr>
          <p:cNvPr id="8" name="Object 7"/>
          <p:cNvGraphicFramePr>
            <a:graphicFrameLocks noChangeAspect="1"/>
          </p:cNvGraphicFramePr>
          <p:nvPr/>
        </p:nvGraphicFramePr>
        <p:xfrm>
          <a:off x="2472143" y="1032992"/>
          <a:ext cx="4979987" cy="5151437"/>
        </p:xfrm>
        <a:graphic>
          <a:graphicData uri="http://schemas.openxmlformats.org/presentationml/2006/ole">
            <mc:AlternateContent xmlns:mc="http://schemas.openxmlformats.org/markup-compatibility/2006">
              <mc:Choice xmlns:v="urn:schemas-microsoft-com:vml" Requires="v">
                <p:oleObj spid="_x0000_s7251" name="Equation" r:id="rId4" imgW="2133600" imgH="2209800" progId="Equation.3">
                  <p:embed/>
                </p:oleObj>
              </mc:Choice>
              <mc:Fallback>
                <p:oleObj name="Equation" r:id="rId4" imgW="2133600" imgH="2209800" progId="Equation.3">
                  <p:embed/>
                  <p:pic>
                    <p:nvPicPr>
                      <p:cNvPr id="0" name=""/>
                      <p:cNvPicPr/>
                      <p:nvPr/>
                    </p:nvPicPr>
                    <p:blipFill>
                      <a:blip r:embed="rId5"/>
                      <a:stretch>
                        <a:fillRect/>
                      </a:stretch>
                    </p:blipFill>
                    <p:spPr>
                      <a:xfrm>
                        <a:off x="2472143" y="1032992"/>
                        <a:ext cx="4979987" cy="5151437"/>
                      </a:xfrm>
                      <a:prstGeom prst="rect">
                        <a:avLst/>
                      </a:prstGeom>
                    </p:spPr>
                  </p:pic>
                </p:oleObj>
              </mc:Fallback>
            </mc:AlternateContent>
          </a:graphicData>
        </a:graphic>
      </p:graphicFrame>
    </p:spTree>
    <p:extLst>
      <p:ext uri="{BB962C8B-B14F-4D97-AF65-F5344CB8AC3E}">
        <p14:creationId xmlns:p14="http://schemas.microsoft.com/office/powerpoint/2010/main" val="2068844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Content Placeholder 2"/>
          <p:cNvSpPr>
            <a:spLocks noGrp="1"/>
          </p:cNvSpPr>
          <p:nvPr>
            <p:ph idx="1"/>
          </p:nvPr>
        </p:nvSpPr>
        <p:spPr>
          <a:xfrm>
            <a:off x="1109436" y="1234939"/>
            <a:ext cx="8229600" cy="4846464"/>
          </a:xfrm>
        </p:spPr>
        <p:txBody>
          <a:bodyPr/>
          <a:lstStyle/>
          <a:p>
            <a:r>
              <a:rPr lang="en-US" sz="2400" dirty="0"/>
              <a:t>Exploding gradients lead to cliffs</a:t>
            </a:r>
          </a:p>
          <a:p>
            <a:r>
              <a:rPr lang="en-US" sz="2400" dirty="0"/>
              <a:t>Can be mitigated using </a:t>
            </a:r>
            <a:r>
              <a:rPr lang="en-US" sz="2400" dirty="0">
                <a:solidFill>
                  <a:srgbClr val="0000FF"/>
                </a:solidFill>
              </a:rPr>
              <a:t>gradient clipping</a:t>
            </a:r>
          </a:p>
        </p:txBody>
      </p:sp>
      <p:sp>
        <p:nvSpPr>
          <p:cNvPr id="5" name="Slide Number Placeholder 4"/>
          <p:cNvSpPr>
            <a:spLocks noGrp="1"/>
          </p:cNvSpPr>
          <p:nvPr>
            <p:ph type="sldNum" sz="quarter" idx="12"/>
          </p:nvPr>
        </p:nvSpPr>
        <p:spPr/>
        <p:txBody>
          <a:bodyPr/>
          <a:lstStyle/>
          <a:p>
            <a:fld id="{82BAABBF-CE1E-8A4C-92D8-393D0291D808}" type="slidenum">
              <a:rPr lang="en-US" smtClean="0"/>
              <a:t>65</a:t>
            </a:fld>
            <a:endParaRPr lang="en-US"/>
          </a:p>
        </p:txBody>
      </p:sp>
      <p:sp>
        <p:nvSpPr>
          <p:cNvPr id="6" name="TextBox 5"/>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3215518" y="3032126"/>
            <a:ext cx="6123518" cy="31432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908987" y="2960013"/>
                <a:ext cx="16589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solidFill>
                            <a:schemeClr val="tx1">
                              <a:lumMod val="75000"/>
                              <a:lumOff val="25000"/>
                            </a:schemeClr>
                          </a:solidFill>
                          <a:latin typeface="Cambria Math" charset="0"/>
                          <a:ea typeface="Karla" charset="0"/>
                          <a:cs typeface="Karla" charset="0"/>
                        </a:rPr>
                        <m:t>if</m:t>
                      </m:r>
                      <m:r>
                        <a:rPr lang="en-US" sz="2800" b="0" i="0" smtClean="0">
                          <a:solidFill>
                            <a:schemeClr val="tx1">
                              <a:lumMod val="75000"/>
                              <a:lumOff val="25000"/>
                            </a:schemeClr>
                          </a:solidFill>
                          <a:latin typeface="Cambria Math" charset="0"/>
                          <a:ea typeface="Karla" charset="0"/>
                          <a:cs typeface="Karla" charset="0"/>
                        </a:rPr>
                        <m:t> </m:t>
                      </m:r>
                      <m:d>
                        <m:dPr>
                          <m:begChr m:val="‖"/>
                          <m:endChr m:val="‖"/>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charset="0"/>
                            </a:rPr>
                            <m:t>𝑔</m:t>
                          </m:r>
                        </m:e>
                      </m:d>
                      <m:r>
                        <a:rPr lang="en-US" sz="2800" i="1">
                          <a:solidFill>
                            <a:schemeClr val="tx1">
                              <a:lumMod val="75000"/>
                              <a:lumOff val="25000"/>
                            </a:schemeClr>
                          </a:solidFill>
                          <a:latin typeface="Cambria Math" charset="0"/>
                          <a:ea typeface="Cambria Math" charset="0"/>
                          <a:cs typeface="Cambria Math" charset="0"/>
                        </a:rPr>
                        <m:t>&gt;</m:t>
                      </m:r>
                      <m:r>
                        <a:rPr lang="en-US" sz="2800" b="0" i="1" smtClean="0">
                          <a:solidFill>
                            <a:schemeClr val="tx1">
                              <a:lumMod val="75000"/>
                              <a:lumOff val="25000"/>
                            </a:schemeClr>
                          </a:solidFill>
                          <a:latin typeface="Cambria Math" charset="0"/>
                          <a:ea typeface="Cambria Math" charset="0"/>
                          <a:cs typeface="Cambria Math" charset="0"/>
                        </a:rPr>
                        <m:t>𝑢</m:t>
                      </m:r>
                    </m:oMath>
                  </m:oMathPara>
                </a14:m>
                <a:endParaRPr lang="en-US" sz="2800" dirty="0">
                  <a:solidFill>
                    <a:schemeClr val="tx1">
                      <a:lumMod val="75000"/>
                      <a:lumOff val="2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08987" y="2960013"/>
                <a:ext cx="1658916" cy="43088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08987" y="3756833"/>
                <a:ext cx="1535741" cy="8134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𝑔</m:t>
                      </m:r>
                      <m:r>
                        <a:rPr lang="en-US" sz="2800" b="0" i="1" smtClean="0">
                          <a:solidFill>
                            <a:schemeClr val="tx1">
                              <a:lumMod val="75000"/>
                              <a:lumOff val="25000"/>
                            </a:schemeClr>
                          </a:solidFill>
                          <a:latin typeface="Cambria Math" charset="0"/>
                          <a:ea typeface="Cambria Math" charset="0"/>
                          <a:cs typeface="Cambria Math" charset="0"/>
                        </a:rPr>
                        <m:t>⟵</m:t>
                      </m:r>
                      <m:f>
                        <m:fPr>
                          <m:ctrlPr>
                            <a:rPr lang="en-US" sz="2800" b="0" i="1" smtClean="0">
                              <a:solidFill>
                                <a:schemeClr val="tx1">
                                  <a:lumMod val="75000"/>
                                  <a:lumOff val="25000"/>
                                </a:schemeClr>
                              </a:solidFill>
                              <a:latin typeface="Cambria Math" charset="0"/>
                              <a:ea typeface="Cambria Math" charset="0"/>
                              <a:cs typeface="Cambria Math" charset="0"/>
                            </a:rPr>
                          </m:ctrlPr>
                        </m:fPr>
                        <m:num>
                          <m:r>
                            <a:rPr lang="en-US" sz="2800" b="0" i="1" smtClean="0">
                              <a:solidFill>
                                <a:schemeClr val="tx1">
                                  <a:lumMod val="75000"/>
                                  <a:lumOff val="25000"/>
                                </a:schemeClr>
                              </a:solidFill>
                              <a:latin typeface="Cambria Math" charset="0"/>
                              <a:ea typeface="Cambria Math" charset="0"/>
                              <a:cs typeface="Cambria Math" charset="0"/>
                            </a:rPr>
                            <m:t>𝑔𝑢</m:t>
                          </m:r>
                        </m:num>
                        <m:den>
                          <m:d>
                            <m:dPr>
                              <m:begChr m:val="‖"/>
                              <m:endChr m:val="‖"/>
                              <m:ctrlPr>
                                <a:rPr lang="en-US" sz="2800" i="1">
                                  <a:solidFill>
                                    <a:schemeClr val="tx1">
                                      <a:lumMod val="75000"/>
                                      <a:lumOff val="25000"/>
                                    </a:schemeClr>
                                  </a:solidFill>
                                  <a:latin typeface="Cambria Math" charset="0"/>
                                </a:rPr>
                              </m:ctrlPr>
                            </m:dPr>
                            <m:e>
                              <m:r>
                                <a:rPr lang="en-US" sz="2800" i="1">
                                  <a:solidFill>
                                    <a:schemeClr val="tx1">
                                      <a:lumMod val="75000"/>
                                      <a:lumOff val="25000"/>
                                    </a:schemeClr>
                                  </a:solidFill>
                                  <a:latin typeface="Cambria Math" charset="0"/>
                                </a:rPr>
                                <m:t>𝑔</m:t>
                              </m:r>
                            </m:e>
                          </m:d>
                        </m:den>
                      </m:f>
                    </m:oMath>
                  </m:oMathPara>
                </a14:m>
                <a:endParaRPr lang="en-US" sz="2800" b="0" dirty="0">
                  <a:solidFill>
                    <a:schemeClr val="tx1">
                      <a:lumMod val="75000"/>
                      <a:lumOff val="25000"/>
                    </a:schemeClr>
                  </a:solidFill>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08987" y="3756833"/>
                <a:ext cx="1535741" cy="81349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37749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b="1" dirty="0">
                <a:solidFill>
                  <a:schemeClr val="accent1"/>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66</a:t>
            </a:fld>
            <a:endParaRPr lang="en-US"/>
          </a:p>
        </p:txBody>
      </p:sp>
    </p:spTree>
    <p:extLst>
      <p:ext uri="{BB962C8B-B14F-4D97-AF65-F5344CB8AC3E}">
        <p14:creationId xmlns:p14="http://schemas.microsoft.com/office/powerpoint/2010/main" val="735314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387110"/>
            <a:ext cx="10972800" cy="767276"/>
          </a:xfrm>
        </p:spPr>
        <p:txBody>
          <a:bodyPr/>
          <a:lstStyle/>
          <a:p>
            <a:r>
              <a:rPr lang="en-US" dirty="0"/>
              <a:t>Stochastic Gradient Descent</a:t>
            </a:r>
          </a:p>
        </p:txBody>
      </p:sp>
      <p:sp>
        <p:nvSpPr>
          <p:cNvPr id="3" name="Slide Number Placeholder 2"/>
          <p:cNvSpPr>
            <a:spLocks noGrp="1"/>
          </p:cNvSpPr>
          <p:nvPr>
            <p:ph type="sldNum" sz="quarter" idx="12"/>
          </p:nvPr>
        </p:nvSpPr>
        <p:spPr/>
        <p:txBody>
          <a:bodyPr/>
          <a:lstStyle/>
          <a:p>
            <a:fld id="{82BAABBF-CE1E-8A4C-92D8-393D0291D808}" type="slidenum">
              <a:rPr lang="en-US" smtClean="0"/>
              <a:t>67</a:t>
            </a:fld>
            <a:endParaRPr lang="en-US"/>
          </a:p>
        </p:txBody>
      </p:sp>
      <p:sp>
        <p:nvSpPr>
          <p:cNvPr id="5" name="TextBox 4"/>
          <p:cNvSpPr txBox="1"/>
          <p:nvPr/>
        </p:nvSpPr>
        <p:spPr>
          <a:xfrm>
            <a:off x="6533661" y="2861603"/>
            <a:ext cx="3528647" cy="1477327"/>
          </a:xfrm>
          <a:prstGeom prst="rect">
            <a:avLst/>
          </a:prstGeom>
          <a:noFill/>
        </p:spPr>
        <p:txBody>
          <a:bodyPr wrap="square" rtlCol="0">
            <a:spAutoFit/>
          </a:bodyPr>
          <a:lstStyle/>
          <a:p>
            <a:r>
              <a:rPr lang="en-US" sz="2400" dirty="0"/>
              <a:t>Oscillations because updates do not exploit curvature information</a:t>
            </a:r>
          </a:p>
          <a:p>
            <a:endParaRPr lang="en-US" dirty="0"/>
          </a:p>
        </p:txBody>
      </p:sp>
      <p:sp>
        <p:nvSpPr>
          <p:cNvPr id="6" name="TextBox 5"/>
          <p:cNvSpPr txBox="1"/>
          <p:nvPr/>
        </p:nvSpPr>
        <p:spPr>
          <a:xfrm>
            <a:off x="6876562" y="5661893"/>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8" name="Picture 7"/>
          <p:cNvPicPr>
            <a:picLocks noChangeAspect="1"/>
          </p:cNvPicPr>
          <p:nvPr/>
        </p:nvPicPr>
        <p:blipFill rotWithShape="1">
          <a:blip r:embed="rId3"/>
          <a:srcRect l="12663" r="-12663" b="8408"/>
          <a:stretch/>
        </p:blipFill>
        <p:spPr>
          <a:xfrm>
            <a:off x="2895600" y="2361222"/>
            <a:ext cx="3980962" cy="3200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96A14FDE-8028-AB48-94FB-531983959972}"/>
                  </a:ext>
                </a:extLst>
              </p:cNvPr>
              <p:cNvSpPr txBox="1"/>
              <p:nvPr/>
            </p:nvSpPr>
            <p:spPr>
              <a:xfrm>
                <a:off x="4376590" y="2222722"/>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 name="TextBox 3">
                <a:extLst>
                  <a:ext uri="{FF2B5EF4-FFF2-40B4-BE49-F238E27FC236}">
                    <a16:creationId xmlns:a16="http://schemas.microsoft.com/office/drawing/2014/main" id="{96A14FDE-8028-AB48-94FB-531983959972}"/>
                  </a:ext>
                </a:extLst>
              </p:cNvPr>
              <p:cNvSpPr txBox="1">
                <a:spLocks noRot="1" noChangeAspect="1" noMove="1" noResize="1" noEditPoints="1" noAdjustHandles="1" noChangeArrowheads="1" noChangeShapeType="1" noTextEdit="1"/>
              </p:cNvSpPr>
              <p:nvPr/>
            </p:nvSpPr>
            <p:spPr>
              <a:xfrm>
                <a:off x="4376590" y="2222722"/>
                <a:ext cx="733342" cy="338554"/>
              </a:xfrm>
              <a:prstGeom prst="rect">
                <a:avLst/>
              </a:prstGeom>
              <a:blipFill>
                <a:blip r:embed="rId4"/>
                <a:stretch>
                  <a:fillRect l="-8621" r="-1379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293435C2-A6FF-4D4E-8867-0D17B6E2DC7A}"/>
                  </a:ext>
                </a:extLst>
              </p:cNvPr>
              <p:cNvSpPr txBox="1"/>
              <p:nvPr/>
            </p:nvSpPr>
            <p:spPr>
              <a:xfrm>
                <a:off x="4505696" y="5523393"/>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7" name="TextBox 6">
                <a:extLst>
                  <a:ext uri="{FF2B5EF4-FFF2-40B4-BE49-F238E27FC236}">
                    <a16:creationId xmlns:a16="http://schemas.microsoft.com/office/drawing/2014/main" id="{293435C2-A6FF-4D4E-8867-0D17B6E2DC7A}"/>
                  </a:ext>
                </a:extLst>
              </p:cNvPr>
              <p:cNvSpPr txBox="1">
                <a:spLocks noRot="1" noChangeAspect="1" noMove="1" noResize="1" noEditPoints="1" noAdjustHandles="1" noChangeArrowheads="1" noChangeShapeType="1" noTextEdit="1"/>
              </p:cNvSpPr>
              <p:nvPr/>
            </p:nvSpPr>
            <p:spPr>
              <a:xfrm>
                <a:off x="4505696" y="5523393"/>
                <a:ext cx="418191" cy="338554"/>
              </a:xfrm>
              <a:prstGeom prst="rect">
                <a:avLst/>
              </a:prstGeom>
              <a:blipFill>
                <a:blip r:embed="rId5"/>
                <a:stretch>
                  <a:fillRect l="-14706" r="-294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7BA37453-ECA0-2F42-B0F3-2245A76CED13}"/>
                  </a:ext>
                </a:extLst>
              </p:cNvPr>
              <p:cNvSpPr txBox="1"/>
              <p:nvPr/>
            </p:nvSpPr>
            <p:spPr>
              <a:xfrm rot="16200000">
                <a:off x="2544735" y="379214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10" name="TextBox 9">
                <a:extLst>
                  <a:ext uri="{FF2B5EF4-FFF2-40B4-BE49-F238E27FC236}">
                    <a16:creationId xmlns:a16="http://schemas.microsoft.com/office/drawing/2014/main" id="{7BA37453-ECA0-2F42-B0F3-2245A76CED13}"/>
                  </a:ext>
                </a:extLst>
              </p:cNvPr>
              <p:cNvSpPr txBox="1">
                <a:spLocks noRot="1" noChangeAspect="1" noMove="1" noResize="1" noEditPoints="1" noAdjustHandles="1" noChangeArrowheads="1" noChangeShapeType="1" noTextEdit="1"/>
              </p:cNvSpPr>
              <p:nvPr/>
            </p:nvSpPr>
            <p:spPr>
              <a:xfrm rot="16200000">
                <a:off x="2544735" y="3792145"/>
                <a:ext cx="424732" cy="338554"/>
              </a:xfrm>
              <a:prstGeom prst="rect">
                <a:avLst/>
              </a:prstGeom>
              <a:blipFill>
                <a:blip r:embed="rId6"/>
                <a:stretch>
                  <a:fillRect t="-2857" r="-19231" b="-11429"/>
                </a:stretch>
              </a:blipFill>
            </p:spPr>
            <p:txBody>
              <a:bodyPr/>
              <a:lstStyle/>
              <a:p>
                <a:r>
                  <a:rPr lang="en-US">
                    <a:noFill/>
                  </a:rPr>
                  <a:t> </a:t>
                </a:r>
              </a:p>
            </p:txBody>
          </p:sp>
        </mc:Fallback>
      </mc:AlternateContent>
    </p:spTree>
    <p:extLst>
      <p:ext uri="{BB962C8B-B14F-4D97-AF65-F5344CB8AC3E}">
        <p14:creationId xmlns:p14="http://schemas.microsoft.com/office/powerpoint/2010/main" val="18725570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1"/>
            <a:ext cx="10366679" cy="4767609"/>
          </a:xfrm>
        </p:spPr>
        <p:txBody>
          <a:bodyPr>
            <a:noAutofit/>
          </a:bodyPr>
          <a:lstStyle/>
          <a:p>
            <a:r>
              <a:rPr lang="en-US" sz="2400" dirty="0"/>
              <a:t>SGD is slow when there is </a:t>
            </a:r>
            <a:r>
              <a:rPr lang="en-US" sz="2400" dirty="0">
                <a:solidFill>
                  <a:srgbClr val="0000FF"/>
                </a:solidFill>
              </a:rPr>
              <a:t>high curvature</a:t>
            </a: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p>
          <a:p>
            <a:r>
              <a:rPr lang="en-US" sz="2400" dirty="0"/>
              <a:t>Average gradient presents faster path to optimal: vertical components cancel out</a:t>
            </a:r>
          </a:p>
        </p:txBody>
      </p:sp>
      <p:sp>
        <p:nvSpPr>
          <p:cNvPr id="3" name="Slide Number Placeholder 2"/>
          <p:cNvSpPr>
            <a:spLocks noGrp="1"/>
          </p:cNvSpPr>
          <p:nvPr>
            <p:ph type="sldNum" sz="quarter" idx="12"/>
          </p:nvPr>
        </p:nvSpPr>
        <p:spPr/>
        <p:txBody>
          <a:bodyPr/>
          <a:lstStyle/>
          <a:p>
            <a:fld id="{82BAABBF-CE1E-8A4C-92D8-393D0291D808}" type="slidenum">
              <a:rPr lang="en-US" smtClean="0"/>
              <a:t>68</a:t>
            </a:fld>
            <a:endParaRPr lang="en-US"/>
          </a:p>
        </p:txBody>
      </p:sp>
      <p:grpSp>
        <p:nvGrpSpPr>
          <p:cNvPr id="11" name="Group 10"/>
          <p:cNvGrpSpPr>
            <a:grpSpLocks noChangeAspect="1"/>
          </p:cNvGrpSpPr>
          <p:nvPr/>
        </p:nvGrpSpPr>
        <p:grpSpPr>
          <a:xfrm>
            <a:off x="2745762" y="2311414"/>
            <a:ext cx="6953805" cy="2719194"/>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Arrow Connector 18"/>
          <p:cNvCxnSpPr/>
          <p:nvPr/>
        </p:nvCxnSpPr>
        <p:spPr>
          <a:xfrm flipV="1">
            <a:off x="3813830" y="2795284"/>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25" name="Oval 24"/>
          <p:cNvSpPr/>
          <p:nvPr/>
        </p:nvSpPr>
        <p:spPr>
          <a:xfrm>
            <a:off x="6174204" y="3597944"/>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a:off x="4848243" y="2795284"/>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flipV="1">
            <a:off x="5445859" y="2795283"/>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rot="240000">
            <a:off x="5730241" y="2795284"/>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70338" y="3069604"/>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rot="21480000">
            <a:off x="6033582" y="3069604"/>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3813830" y="3669552"/>
            <a:ext cx="2472427" cy="0"/>
          </a:xfrm>
          <a:prstGeom prst="straightConnector1">
            <a:avLst/>
          </a:prstGeom>
          <a:ln>
            <a:solidFill>
              <a:srgbClr val="FF6600"/>
            </a:solidFill>
            <a:prstDash val="sysDash"/>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EE4AE2AA-AEF4-8941-9561-37C68927D58E}"/>
                  </a:ext>
                </a:extLst>
              </p:cNvPr>
              <p:cNvSpPr txBox="1"/>
              <p:nvPr/>
            </p:nvSpPr>
            <p:spPr>
              <a:xfrm>
                <a:off x="5855993" y="1826212"/>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id="{EE4AE2AA-AEF4-8941-9561-37C68927D58E}"/>
                  </a:ext>
                </a:extLst>
              </p:cNvPr>
              <p:cNvSpPr txBox="1">
                <a:spLocks noRot="1" noChangeAspect="1" noMove="1" noResize="1" noEditPoints="1" noAdjustHandles="1" noChangeArrowheads="1" noChangeShapeType="1" noTextEdit="1"/>
              </p:cNvSpPr>
              <p:nvPr/>
            </p:nvSpPr>
            <p:spPr>
              <a:xfrm>
                <a:off x="5855993" y="1826212"/>
                <a:ext cx="733342" cy="338554"/>
              </a:xfrm>
              <a:prstGeom prst="rect">
                <a:avLst/>
              </a:prstGeom>
              <a:blipFill>
                <a:blip r:embed="rId3"/>
                <a:stretch>
                  <a:fillRect l="-6780" t="-3846" r="-11864"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E03DF6E3-841A-4D46-9371-AEA519E71611}"/>
                  </a:ext>
                </a:extLst>
              </p:cNvPr>
              <p:cNvSpPr txBox="1"/>
              <p:nvPr/>
            </p:nvSpPr>
            <p:spPr>
              <a:xfrm rot="16200000">
                <a:off x="2335449" y="3428667"/>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id="{E03DF6E3-841A-4D46-9371-AEA519E71611}"/>
                  </a:ext>
                </a:extLst>
              </p:cNvPr>
              <p:cNvSpPr txBox="1">
                <a:spLocks noRot="1" noChangeAspect="1" noMove="1" noResize="1" noEditPoints="1" noAdjustHandles="1" noChangeArrowheads="1" noChangeShapeType="1" noTextEdit="1"/>
              </p:cNvSpPr>
              <p:nvPr/>
            </p:nvSpPr>
            <p:spPr>
              <a:xfrm rot="16200000">
                <a:off x="2335449" y="3428667"/>
                <a:ext cx="424732" cy="338554"/>
              </a:xfrm>
              <a:prstGeom prst="rect">
                <a:avLst/>
              </a:prstGeom>
              <a:blipFill>
                <a:blip r:embed="rId4"/>
                <a:stretch>
                  <a:fillRect t="-5882" r="-14286"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921F610B-DD41-C94D-9F64-0AE7B2ECBD54}"/>
                  </a:ext>
                </a:extLst>
              </p:cNvPr>
              <p:cNvSpPr txBox="1"/>
              <p:nvPr/>
            </p:nvSpPr>
            <p:spPr>
              <a:xfrm>
                <a:off x="6108779" y="5025611"/>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id="{921F610B-DD41-C94D-9F64-0AE7B2ECBD54}"/>
                  </a:ext>
                </a:extLst>
              </p:cNvPr>
              <p:cNvSpPr txBox="1">
                <a:spLocks noRot="1" noChangeAspect="1" noMove="1" noResize="1" noEditPoints="1" noAdjustHandles="1" noChangeArrowheads="1" noChangeShapeType="1" noTextEdit="1"/>
              </p:cNvSpPr>
              <p:nvPr/>
            </p:nvSpPr>
            <p:spPr>
              <a:xfrm>
                <a:off x="6108779" y="5025611"/>
                <a:ext cx="418191" cy="338554"/>
              </a:xfrm>
              <a:prstGeom prst="rect">
                <a:avLst/>
              </a:prstGeom>
              <a:blipFill>
                <a:blip r:embed="rId5"/>
                <a:stretch>
                  <a:fillRect l="-14706" r="-5882" b="-15385"/>
                </a:stretch>
              </a:blipFill>
            </p:spPr>
            <p:txBody>
              <a:bodyPr/>
              <a:lstStyle/>
              <a:p>
                <a:r>
                  <a:rPr lang="en-US">
                    <a:noFill/>
                  </a:rPr>
                  <a:t> </a:t>
                </a:r>
              </a:p>
            </p:txBody>
          </p:sp>
        </mc:Fallback>
      </mc:AlternateContent>
    </p:spTree>
    <p:extLst>
      <p:ext uri="{BB962C8B-B14F-4D97-AF65-F5344CB8AC3E}">
        <p14:creationId xmlns:p14="http://schemas.microsoft.com/office/powerpoint/2010/main" val="13474662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3" name="Content Placeholder 2"/>
          <p:cNvSpPr>
            <a:spLocks noGrp="1"/>
          </p:cNvSpPr>
          <p:nvPr>
            <p:ph idx="1"/>
          </p:nvPr>
        </p:nvSpPr>
        <p:spPr>
          <a:xfrm>
            <a:off x="669235" y="1074737"/>
            <a:ext cx="10518718" cy="4708525"/>
          </a:xfrm>
        </p:spPr>
        <p:txBody>
          <a:bodyPr/>
          <a:lstStyle/>
          <a:p>
            <a:pPr>
              <a:spcAft>
                <a:spcPts val="1200"/>
              </a:spcAft>
            </a:pPr>
            <a:r>
              <a:rPr lang="en-US" sz="2400" dirty="0"/>
              <a:t>Uses </a:t>
            </a:r>
            <a:r>
              <a:rPr lang="en-US" sz="2400" dirty="0">
                <a:solidFill>
                  <a:srgbClr val="0000FF"/>
                </a:solidFill>
              </a:rPr>
              <a:t>past gradients </a:t>
            </a:r>
            <a:r>
              <a:rPr lang="en-US" sz="2400" dirty="0"/>
              <a:t>for update</a:t>
            </a:r>
          </a:p>
          <a:p>
            <a:pPr>
              <a:spcAft>
                <a:spcPts val="1200"/>
              </a:spcAft>
            </a:pPr>
            <a:r>
              <a:rPr lang="en-US" sz="2400" dirty="0"/>
              <a:t>Maintains a new quantity: ‘</a:t>
            </a:r>
            <a:r>
              <a:rPr lang="en-US" sz="2400" dirty="0">
                <a:solidFill>
                  <a:srgbClr val="0000FF"/>
                </a:solidFill>
              </a:rPr>
              <a:t>velocity</a:t>
            </a:r>
            <a:r>
              <a:rPr lang="en-US" sz="2400" dirty="0"/>
              <a:t>’</a:t>
            </a:r>
          </a:p>
          <a:p>
            <a:pPr>
              <a:spcAft>
                <a:spcPts val="1200"/>
              </a:spcAft>
            </a:pPr>
            <a:r>
              <a:rPr lang="en-US" sz="2400" i="1" dirty="0"/>
              <a:t>Exponentially decaying average</a:t>
            </a:r>
            <a:r>
              <a:rPr lang="en-US" sz="2400" dirty="0"/>
              <a:t> of gradients:</a:t>
            </a:r>
          </a:p>
          <a:p>
            <a:pPr marL="457200" lvl="1" indent="0">
              <a:spcAft>
                <a:spcPts val="1200"/>
              </a:spcAft>
              <a:buNone/>
            </a:pPr>
            <a:endParaRPr lang="en-US" sz="1800" dirty="0"/>
          </a:p>
        </p:txBody>
      </p:sp>
      <p:sp>
        <p:nvSpPr>
          <p:cNvPr id="4" name="Slide Number Placeholder 3"/>
          <p:cNvSpPr>
            <a:spLocks noGrp="1"/>
          </p:cNvSpPr>
          <p:nvPr>
            <p:ph type="sldNum" sz="quarter" idx="12"/>
          </p:nvPr>
        </p:nvSpPr>
        <p:spPr/>
        <p:txBody>
          <a:bodyPr/>
          <a:lstStyle/>
          <a:p>
            <a:fld id="{82BAABBF-CE1E-8A4C-92D8-393D0291D808}" type="slidenum">
              <a:rPr lang="en-US" smtClean="0"/>
              <a:t>69</a:t>
            </a:fld>
            <a:endParaRPr lang="en-US"/>
          </a:p>
        </p:txBody>
      </p:sp>
      <p:sp>
        <p:nvSpPr>
          <p:cNvPr id="8" name="Rounded Rectangular Callout 7"/>
          <p:cNvSpPr/>
          <p:nvPr/>
        </p:nvSpPr>
        <p:spPr>
          <a:xfrm>
            <a:off x="5931877" y="5290837"/>
            <a:ext cx="3681047" cy="719477"/>
          </a:xfrm>
          <a:prstGeom prst="wedgeRoundRectCallout">
            <a:avLst>
              <a:gd name="adj1" fmla="val -71958"/>
              <a:gd name="adj2" fmla="val -12182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Times"/>
                <a:cs typeface="Times"/>
              </a:rPr>
              <a:t>                </a:t>
            </a:r>
            <a:r>
              <a:rPr lang="en-US" sz="2000" dirty="0"/>
              <a:t>controls how quickly effect of past gradients decay</a:t>
            </a:r>
          </a:p>
        </p:txBody>
      </p:sp>
      <p:sp>
        <p:nvSpPr>
          <p:cNvPr id="11" name="TextBox 10"/>
          <p:cNvSpPr txBox="1"/>
          <p:nvPr/>
        </p:nvSpPr>
        <p:spPr>
          <a:xfrm>
            <a:off x="7491179" y="3594211"/>
            <a:ext cx="3220803" cy="461665"/>
          </a:xfrm>
          <a:prstGeom prst="rect">
            <a:avLst/>
          </a:prstGeom>
          <a:noFill/>
        </p:spPr>
        <p:txBody>
          <a:bodyPr wrap="none" rtlCol="0">
            <a:spAutoFit/>
          </a:bodyPr>
          <a:lstStyle/>
          <a:p>
            <a:r>
              <a:rPr lang="en-US" sz="2400" dirty="0"/>
              <a:t>Current gradient update</a:t>
            </a:r>
          </a:p>
        </p:txBody>
      </p:sp>
      <p:cxnSp>
        <p:nvCxnSpPr>
          <p:cNvPr id="13" name="Straight Arrow Connector 12"/>
          <p:cNvCxnSpPr/>
          <p:nvPr/>
        </p:nvCxnSpPr>
        <p:spPr>
          <a:xfrm flipH="1">
            <a:off x="7158801" y="3976032"/>
            <a:ext cx="477033" cy="2911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nvGraphicFramePr>
        <p:xfrm>
          <a:off x="3484564" y="4082257"/>
          <a:ext cx="4287837" cy="808037"/>
        </p:xfrm>
        <a:graphic>
          <a:graphicData uri="http://schemas.openxmlformats.org/presentationml/2006/ole">
            <mc:AlternateContent xmlns:mc="http://schemas.openxmlformats.org/markup-compatibility/2006">
              <mc:Choice xmlns:v="urn:schemas-microsoft-com:vml" Requires="v">
                <p:oleObj spid="_x0000_s10444" name="Equation" r:id="rId4" imgW="1079500" imgH="203200" progId="Equation.3">
                  <p:embed/>
                </p:oleObj>
              </mc:Choice>
              <mc:Fallback>
                <p:oleObj name="Equation" r:id="rId4" imgW="1079500" imgH="203200" progId="Equation.3">
                  <p:embed/>
                  <p:pic>
                    <p:nvPicPr>
                      <p:cNvPr id="0" name=""/>
                      <p:cNvPicPr/>
                      <p:nvPr/>
                    </p:nvPicPr>
                    <p:blipFill>
                      <a:blip r:embed="rId5"/>
                      <a:stretch>
                        <a:fillRect/>
                      </a:stretch>
                    </p:blipFill>
                    <p:spPr>
                      <a:xfrm>
                        <a:off x="3484564" y="4082257"/>
                        <a:ext cx="4287837" cy="808037"/>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6180383" y="5308648"/>
          <a:ext cx="1004414" cy="341928"/>
        </p:xfrm>
        <a:graphic>
          <a:graphicData uri="http://schemas.openxmlformats.org/presentationml/2006/ole">
            <mc:AlternateContent xmlns:mc="http://schemas.openxmlformats.org/markup-compatibility/2006">
              <mc:Choice xmlns:v="urn:schemas-microsoft-com:vml" Requires="v">
                <p:oleObj spid="_x0000_s10445" name="Equation" r:id="rId6" imgW="596900" imgH="203200" progId="Equation.3">
                  <p:embed/>
                </p:oleObj>
              </mc:Choice>
              <mc:Fallback>
                <p:oleObj name="Equation" r:id="rId6" imgW="596900" imgH="203200" progId="Equation.3">
                  <p:embed/>
                  <p:pic>
                    <p:nvPicPr>
                      <p:cNvPr id="0" name=""/>
                      <p:cNvPicPr/>
                      <p:nvPr/>
                    </p:nvPicPr>
                    <p:blipFill>
                      <a:blip r:embed="rId7"/>
                      <a:stretch>
                        <a:fillRect/>
                      </a:stretch>
                    </p:blipFill>
                    <p:spPr>
                      <a:xfrm>
                        <a:off x="6180383" y="5308648"/>
                        <a:ext cx="1004414" cy="34192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6C6566F7-845E-B646-9A43-27EFA551E58E}"/>
                  </a:ext>
                </a:extLst>
              </p:cNvPr>
              <p:cNvSpPr txBox="1"/>
              <p:nvPr/>
            </p:nvSpPr>
            <p:spPr>
              <a:xfrm>
                <a:off x="3135543" y="2695588"/>
                <a:ext cx="5661935" cy="1269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400" b="0" i="1" smtClean="0">
                          <a:latin typeface="Cambria Math" panose="02040503050406030204" pitchFamily="18" charset="0"/>
                        </a:rPr>
                        <m:t>𝑔</m:t>
                      </m:r>
                      <m:r>
                        <a:rPr lang="en-CA" sz="3400" b="0" i="1" smtClean="0">
                          <a:latin typeface="Cambria Math" panose="02040503050406030204" pitchFamily="18" charset="0"/>
                        </a:rPr>
                        <m:t>= </m:t>
                      </m:r>
                      <m:f>
                        <m:fPr>
                          <m:ctrlPr>
                            <a:rPr lang="en-CA" sz="3400" b="0" i="1" smtClean="0">
                              <a:latin typeface="Cambria Math" charset="0"/>
                            </a:rPr>
                          </m:ctrlPr>
                        </m:fPr>
                        <m:num>
                          <m:r>
                            <a:rPr lang="en-CA" sz="3400" b="0" i="1" smtClean="0">
                              <a:latin typeface="Cambria Math" panose="02040503050406030204" pitchFamily="18" charset="0"/>
                            </a:rPr>
                            <m:t>1</m:t>
                          </m:r>
                        </m:num>
                        <m:den>
                          <m:r>
                            <a:rPr lang="en-CA" sz="3400" b="0" i="1" smtClean="0">
                              <a:latin typeface="Cambria Math" panose="02040503050406030204" pitchFamily="18" charset="0"/>
                            </a:rPr>
                            <m:t>𝑚</m:t>
                          </m:r>
                        </m:den>
                      </m:f>
                      <m:nary>
                        <m:naryPr>
                          <m:chr m:val="∑"/>
                          <m:supHide m:val="on"/>
                          <m:ctrlPr>
                            <a:rPr lang="en-CA" sz="3400" b="0" i="1" smtClean="0">
                              <a:latin typeface="Cambria Math" charset="0"/>
                            </a:rPr>
                          </m:ctrlPr>
                        </m:naryPr>
                        <m:sub>
                          <m:r>
                            <m:rPr>
                              <m:brk m:alnAt="7"/>
                            </m:rPr>
                            <a:rPr lang="en-CA" sz="3400" b="0" i="1" smtClean="0">
                              <a:latin typeface="Cambria Math" panose="02040503050406030204" pitchFamily="18" charset="0"/>
                            </a:rPr>
                            <m:t>𝑖</m:t>
                          </m:r>
                        </m:sub>
                        <m:sup/>
                        <m:e>
                          <m:sSub>
                            <m:sSubPr>
                              <m:ctrlPr>
                                <a:rPr lang="en-CA" sz="3400" b="0" i="1" smtClean="0">
                                  <a:latin typeface="Cambria Math" charset="0"/>
                                </a:rPr>
                              </m:ctrlPr>
                            </m:sSubPr>
                            <m:e>
                              <m:r>
                                <a:rPr lang="en-CA" sz="3400" i="1">
                                  <a:latin typeface="Cambria Math" panose="02040503050406030204" pitchFamily="18" charset="0"/>
                                  <a:ea typeface="Cambria Math" panose="02040503050406030204" pitchFamily="18" charset="0"/>
                                </a:rPr>
                                <m:t>𝛻</m:t>
                              </m:r>
                            </m:e>
                            <m:sub>
                              <m:r>
                                <a:rPr lang="en-CA" sz="3400" b="0" i="1" smtClean="0">
                                  <a:latin typeface="Cambria Math" panose="02040503050406030204" pitchFamily="18" charset="0"/>
                                </a:rPr>
                                <m:t>𝑊</m:t>
                              </m:r>
                            </m:sub>
                          </m:sSub>
                          <m:r>
                            <a:rPr lang="en-CA" sz="3400" b="0" i="1" smtClean="0">
                              <a:latin typeface="Cambria Math" panose="02040503050406030204" pitchFamily="18" charset="0"/>
                            </a:rPr>
                            <m:t>𝐿</m:t>
                          </m:r>
                          <m:r>
                            <a:rPr lang="en-CA" sz="3400" b="0" i="1" smtClean="0">
                              <a:latin typeface="Cambria Math" panose="02040503050406030204" pitchFamily="18" charset="0"/>
                            </a:rPr>
                            <m:t>(</m:t>
                          </m:r>
                          <m:r>
                            <a:rPr lang="en-CA" sz="3400" b="0" i="1" smtClean="0">
                              <a:latin typeface="Cambria Math" panose="02040503050406030204" pitchFamily="18" charset="0"/>
                            </a:rPr>
                            <m:t>𝑓</m:t>
                          </m:r>
                          <m:d>
                            <m:dPr>
                              <m:ctrlPr>
                                <a:rPr lang="en-CA" sz="3400" b="0" i="1" smtClean="0">
                                  <a:latin typeface="Cambria Math" charset="0"/>
                                </a:rPr>
                              </m:ctrlPr>
                            </m:dPr>
                            <m:e>
                              <m:sSub>
                                <m:sSubPr>
                                  <m:ctrlPr>
                                    <a:rPr lang="en-US" sz="3400" b="0" i="1" smtClean="0">
                                      <a:latin typeface="Cambria Math" charset="0"/>
                                    </a:rPr>
                                  </m:ctrlPr>
                                </m:sSubPr>
                                <m:e>
                                  <m:r>
                                    <a:rPr lang="en-US" sz="3400" b="0" i="1" smtClean="0">
                                      <a:latin typeface="Cambria Math" charset="0"/>
                                    </a:rPr>
                                    <m:t>𝑥</m:t>
                                  </m:r>
                                </m:e>
                                <m:sub>
                                  <m:r>
                                    <a:rPr lang="en-US" sz="3400" b="0" i="1" smtClean="0">
                                      <a:latin typeface="Cambria Math" charset="0"/>
                                    </a:rPr>
                                    <m:t>𝑖</m:t>
                                  </m:r>
                                </m:sub>
                              </m:sSub>
                              <m:r>
                                <a:rPr lang="en-CA" sz="3400" b="0" i="1" smtClean="0">
                                  <a:latin typeface="Cambria Math" panose="02040503050406030204" pitchFamily="18" charset="0"/>
                                </a:rPr>
                                <m:t>;</m:t>
                              </m:r>
                              <m:r>
                                <a:rPr lang="en-CA" sz="3400" b="0" i="1" smtClean="0">
                                  <a:latin typeface="Cambria Math" panose="02040503050406030204" pitchFamily="18" charset="0"/>
                                </a:rPr>
                                <m:t>𝑊</m:t>
                              </m:r>
                            </m:e>
                          </m:d>
                          <m:r>
                            <a:rPr lang="en-CA" sz="3400" b="0" i="1" smtClean="0">
                              <a:latin typeface="Cambria Math" panose="02040503050406030204" pitchFamily="18" charset="0"/>
                            </a:rPr>
                            <m:t>,</m:t>
                          </m:r>
                          <m:sSub>
                            <m:sSubPr>
                              <m:ctrlPr>
                                <a:rPr lang="en-US" sz="3400" b="0" i="1" smtClean="0">
                                  <a:latin typeface="Cambria Math" charset="0"/>
                                </a:rPr>
                              </m:ctrlPr>
                            </m:sSubPr>
                            <m:e>
                              <m:r>
                                <a:rPr lang="en-US" sz="3400" b="0" i="1" smtClean="0">
                                  <a:latin typeface="Cambria Math" charset="0"/>
                                </a:rPr>
                                <m:t>𝑦</m:t>
                              </m:r>
                            </m:e>
                            <m:sub>
                              <m:r>
                                <a:rPr lang="en-US" sz="3400" b="0" i="1" smtClean="0">
                                  <a:latin typeface="Cambria Math" charset="0"/>
                                </a:rPr>
                                <m:t>𝑖</m:t>
                              </m:r>
                            </m:sub>
                          </m:sSub>
                          <m:r>
                            <a:rPr lang="en-CA" sz="3400" b="0" i="1" smtClean="0">
                              <a:latin typeface="Cambria Math" panose="02040503050406030204" pitchFamily="18" charset="0"/>
                            </a:rPr>
                            <m:t>)</m:t>
                          </m:r>
                        </m:e>
                      </m:nary>
                    </m:oMath>
                  </m:oMathPara>
                </a14:m>
                <a:endParaRPr lang="en-US" sz="3400" dirty="0"/>
              </a:p>
            </p:txBody>
          </p:sp>
        </mc:Choice>
        <mc:Fallback xmlns="">
          <p:sp>
            <p:nvSpPr>
              <p:cNvPr id="7" name="TextBox 6">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3135543" y="2695588"/>
                <a:ext cx="5661935" cy="126957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7772401" y="1430880"/>
                <a:ext cx="3681047" cy="719477"/>
              </a:xfrm>
              <a:prstGeom prst="wedgeRoundRectCallout">
                <a:avLst>
                  <a:gd name="adj1" fmla="val -86205"/>
                  <a:gd name="adj2" fmla="val 1716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 xmlns:m="http://schemas.openxmlformats.org/officeDocument/2006/math">
                    <m:r>
                      <a:rPr lang="en-US" sz="2000" b="0" i="1" smtClean="0">
                        <a:latin typeface="Cambria Math" charset="0"/>
                      </a:rPr>
                      <m:t>𝑓</m:t>
                    </m:r>
                  </m:oMath>
                </a14:m>
                <a:r>
                  <a:rPr lang="en-US" sz="2000" dirty="0" smtClean="0"/>
                  <a:t>is the Neural Network</a:t>
                </a:r>
                <a:endParaRPr lang="en-US" sz="2000" dirty="0"/>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7772401" y="1430880"/>
                <a:ext cx="3681047" cy="719477"/>
              </a:xfrm>
              <a:prstGeom prst="wedgeRoundRectCallout">
                <a:avLst>
                  <a:gd name="adj1" fmla="val -86205"/>
                  <a:gd name="adj2" fmla="val 171608"/>
                  <a:gd name="adj3" fmla="val 16667"/>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5272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a:solidFill>
                  <a:schemeClr val="tx1">
                    <a:lumMod val="75000"/>
                    <a:lumOff val="25000"/>
                  </a:schemeClr>
                </a:solidFill>
              </a:rPr>
              <a:t>Loss Function: </a:t>
            </a:r>
            <a:r>
              <a:rPr lang="en-US" sz="2400" dirty="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Telling the computer how </a:t>
            </a:r>
            <a:r>
              <a:rPr lang="en-US" sz="2400" b="1" dirty="0">
                <a:solidFill>
                  <a:srgbClr val="FF0000"/>
                </a:solidFill>
                <a:latin typeface="Karla" charset="0"/>
                <a:ea typeface="Karla" charset="0"/>
                <a:cs typeface="Karla" charset="0"/>
              </a:rPr>
              <a:t>bad</a:t>
            </a:r>
            <a:r>
              <a:rPr lang="en-US" sz="2400" dirty="0">
                <a:solidFill>
                  <a:schemeClr val="tx1">
                    <a:lumMod val="75000"/>
                    <a:lumOff val="25000"/>
                  </a:schemeClr>
                </a:solidFill>
                <a:latin typeface="Karla" charset="0"/>
                <a:ea typeface="Karla" charset="0"/>
                <a:cs typeface="Karla" charset="0"/>
              </a:rPr>
              <a:t> or </a:t>
            </a:r>
            <a:r>
              <a:rPr lang="en-US" sz="2400" b="1" dirty="0">
                <a:solidFill>
                  <a:srgbClr val="00B050"/>
                </a:solidFill>
                <a:latin typeface="Karla" charset="0"/>
                <a:ea typeface="Karla" charset="0"/>
                <a:cs typeface="Karla" charset="0"/>
              </a:rPr>
              <a:t>good</a:t>
            </a:r>
            <a:r>
              <a:rPr lang="en-US" sz="2400" dirty="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18710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p:txBody>
          <a:bodyPr/>
          <a:lstStyle/>
          <a:p>
            <a:r>
              <a:rPr lang="en-US" sz="2400" dirty="0"/>
              <a:t>Compute gradient estimate:</a:t>
            </a:r>
          </a:p>
          <a:p>
            <a:endParaRPr lang="en-US" sz="2400" dirty="0"/>
          </a:p>
          <a:p>
            <a:endParaRPr lang="en-US" sz="2400" dirty="0"/>
          </a:p>
          <a:p>
            <a:r>
              <a:rPr lang="en-US" sz="2400" dirty="0"/>
              <a:t/>
            </a:r>
            <a:br>
              <a:rPr lang="en-US" sz="2400" dirty="0"/>
            </a:br>
            <a:r>
              <a:rPr lang="en-US" sz="2400" dirty="0"/>
              <a:t>Update velocity:</a:t>
            </a:r>
          </a:p>
          <a:p>
            <a:endParaRPr lang="en-US" sz="2400" dirty="0"/>
          </a:p>
          <a:p>
            <a:r>
              <a:rPr lang="en-US" sz="2400" dirty="0"/>
              <a:t>Update parameters:</a:t>
            </a:r>
            <a:endParaRPr lang="en-US" sz="2400" dirty="0">
              <a:latin typeface="Times"/>
              <a:cs typeface="Times"/>
            </a:endParaRPr>
          </a:p>
        </p:txBody>
      </p:sp>
      <p:sp>
        <p:nvSpPr>
          <p:cNvPr id="6" name="Slide Number Placeholder 5"/>
          <p:cNvSpPr>
            <a:spLocks noGrp="1"/>
          </p:cNvSpPr>
          <p:nvPr>
            <p:ph type="sldNum" sz="quarter" idx="12"/>
          </p:nvPr>
        </p:nvSpPr>
        <p:spPr/>
        <p:txBody>
          <a:bodyPr/>
          <a:lstStyle/>
          <a:p>
            <a:fld id="{82BAABBF-CE1E-8A4C-92D8-393D0291D808}" type="slidenum">
              <a:rPr lang="en-US" smtClean="0"/>
              <a:t>70</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0CE541A5-5C78-7448-998B-B50C8C9DBEF4}"/>
                  </a:ext>
                </a:extLst>
              </p:cNvPr>
              <p:cNvSpPr txBox="1"/>
              <p:nvPr/>
            </p:nvSpPr>
            <p:spPr>
              <a:xfrm>
                <a:off x="3590890" y="1746920"/>
                <a:ext cx="465883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lumMod val="65000"/>
                              <a:lumOff val="35000"/>
                            </a:schemeClr>
                          </a:solidFill>
                          <a:latin typeface="Cambria Math" panose="02040503050406030204" pitchFamily="18" charset="0"/>
                        </a:rPr>
                        <m:t>𝑔</m:t>
                      </m:r>
                      <m:r>
                        <a:rPr lang="en-CA" sz="2800" b="0" i="1" smtClean="0">
                          <a:solidFill>
                            <a:schemeClr val="tx1">
                              <a:lumMod val="65000"/>
                              <a:lumOff val="35000"/>
                            </a:schemeClr>
                          </a:solidFill>
                          <a:latin typeface="Cambria Math" panose="02040503050406030204" pitchFamily="18" charset="0"/>
                        </a:rPr>
                        <m:t>= </m:t>
                      </m:r>
                      <m:f>
                        <m:fPr>
                          <m:ctrlPr>
                            <a:rPr lang="en-CA" sz="2800" b="0" i="1" smtClean="0">
                              <a:solidFill>
                                <a:schemeClr val="tx1">
                                  <a:lumMod val="65000"/>
                                  <a:lumOff val="35000"/>
                                </a:schemeClr>
                              </a:solidFill>
                              <a:latin typeface="Cambria Math" charset="0"/>
                            </a:rPr>
                          </m:ctrlPr>
                        </m:fPr>
                        <m:num>
                          <m:r>
                            <a:rPr lang="en-CA" sz="2800" b="0" i="1" smtClean="0">
                              <a:solidFill>
                                <a:schemeClr val="tx1">
                                  <a:lumMod val="65000"/>
                                  <a:lumOff val="35000"/>
                                </a:schemeClr>
                              </a:solidFill>
                              <a:latin typeface="Cambria Math" panose="02040503050406030204" pitchFamily="18" charset="0"/>
                            </a:rPr>
                            <m:t>1</m:t>
                          </m:r>
                        </m:num>
                        <m:den>
                          <m:r>
                            <a:rPr lang="en-CA" sz="2800" b="0" i="1" smtClean="0">
                              <a:solidFill>
                                <a:schemeClr val="tx1">
                                  <a:lumMod val="65000"/>
                                  <a:lumOff val="35000"/>
                                </a:schemeClr>
                              </a:solidFill>
                              <a:latin typeface="Cambria Math" panose="02040503050406030204" pitchFamily="18" charset="0"/>
                            </a:rPr>
                            <m:t>𝑚</m:t>
                          </m:r>
                        </m:den>
                      </m:f>
                      <m:nary>
                        <m:naryPr>
                          <m:chr m:val="∑"/>
                          <m:supHide m:val="on"/>
                          <m:ctrlPr>
                            <a:rPr lang="en-CA" sz="2800" b="0" i="1" smtClean="0">
                              <a:solidFill>
                                <a:schemeClr val="tx1">
                                  <a:lumMod val="65000"/>
                                  <a:lumOff val="35000"/>
                                </a:schemeClr>
                              </a:solidFill>
                              <a:latin typeface="Cambria Math" charset="0"/>
                            </a:rPr>
                          </m:ctrlPr>
                        </m:naryPr>
                        <m:sub>
                          <m:r>
                            <m:rPr>
                              <m:brk m:alnAt="7"/>
                            </m:rPr>
                            <a:rPr lang="en-CA" sz="2800" b="0" i="1" smtClean="0">
                              <a:solidFill>
                                <a:schemeClr val="tx1">
                                  <a:lumMod val="65000"/>
                                  <a:lumOff val="35000"/>
                                </a:schemeClr>
                              </a:solidFill>
                              <a:latin typeface="Cambria Math" panose="02040503050406030204" pitchFamily="18" charset="0"/>
                            </a:rPr>
                            <m:t>𝑖</m:t>
                          </m:r>
                        </m:sub>
                        <m:sup/>
                        <m:e>
                          <m:sSub>
                            <m:sSubPr>
                              <m:ctrlPr>
                                <a:rPr lang="en-CA" sz="2800" b="0" i="1" smtClean="0">
                                  <a:solidFill>
                                    <a:schemeClr val="tx1">
                                      <a:lumMod val="65000"/>
                                      <a:lumOff val="35000"/>
                                    </a:schemeClr>
                                  </a:solidFill>
                                  <a:latin typeface="Cambria Math" charset="0"/>
                                </a:rPr>
                              </m:ctrlPr>
                            </m:sSubPr>
                            <m:e>
                              <m:r>
                                <a:rPr lang="en-CA" sz="2800" i="1">
                                  <a:solidFill>
                                    <a:schemeClr val="tx1">
                                      <a:lumMod val="65000"/>
                                      <a:lumOff val="35000"/>
                                    </a:schemeClr>
                                  </a:solidFill>
                                  <a:latin typeface="Cambria Math" panose="02040503050406030204" pitchFamily="18" charset="0"/>
                                  <a:ea typeface="Cambria Math" panose="02040503050406030204" pitchFamily="18" charset="0"/>
                                </a:rPr>
                                <m:t>𝛻</m:t>
                              </m:r>
                            </m:e>
                            <m:sub>
                              <m:r>
                                <a:rPr lang="en-CA" sz="2800" b="0" i="1" smtClean="0">
                                  <a:solidFill>
                                    <a:schemeClr val="tx1">
                                      <a:lumMod val="65000"/>
                                      <a:lumOff val="35000"/>
                                    </a:schemeClr>
                                  </a:solidFill>
                                  <a:latin typeface="Cambria Math" panose="02040503050406030204" pitchFamily="18" charset="0"/>
                                </a:rPr>
                                <m:t>𝑊</m:t>
                              </m:r>
                            </m:sub>
                          </m:sSub>
                          <m:r>
                            <a:rPr lang="en-CA" sz="2800" b="0" i="1" smtClean="0">
                              <a:solidFill>
                                <a:schemeClr val="tx1">
                                  <a:lumMod val="65000"/>
                                  <a:lumOff val="35000"/>
                                </a:schemeClr>
                              </a:solidFill>
                              <a:latin typeface="Cambria Math" panose="02040503050406030204" pitchFamily="18" charset="0"/>
                            </a:rPr>
                            <m:t>𝐿</m:t>
                          </m:r>
                          <m:r>
                            <a:rPr lang="en-CA" sz="2800" b="0" i="1" smtClean="0">
                              <a:solidFill>
                                <a:schemeClr val="tx1">
                                  <a:lumMod val="65000"/>
                                  <a:lumOff val="35000"/>
                                </a:schemeClr>
                              </a:solidFill>
                              <a:latin typeface="Cambria Math" panose="02040503050406030204" pitchFamily="18" charset="0"/>
                            </a:rPr>
                            <m:t>(</m:t>
                          </m:r>
                          <m:r>
                            <a:rPr lang="en-CA" sz="2800" b="0" i="1" smtClean="0">
                              <a:solidFill>
                                <a:schemeClr val="tx1">
                                  <a:lumMod val="65000"/>
                                  <a:lumOff val="35000"/>
                                </a:schemeClr>
                              </a:solidFill>
                              <a:latin typeface="Cambria Math" panose="02040503050406030204" pitchFamily="18" charset="0"/>
                            </a:rPr>
                            <m:t>𝑓</m:t>
                          </m:r>
                          <m:d>
                            <m:dPr>
                              <m:ctrlPr>
                                <a:rPr lang="en-CA" sz="2800" b="0" i="1" smtClean="0">
                                  <a:solidFill>
                                    <a:schemeClr val="tx1">
                                      <a:lumMod val="65000"/>
                                      <a:lumOff val="35000"/>
                                    </a:schemeClr>
                                  </a:solidFill>
                                  <a:latin typeface="Cambria Math" charset="0"/>
                                </a:rPr>
                              </m:ctrlPr>
                            </m:dPr>
                            <m:e>
                              <m:sSub>
                                <m:sSubPr>
                                  <m:ctrlPr>
                                    <a:rPr lang="en-US" sz="2800" b="0" i="1" smtClean="0">
                                      <a:solidFill>
                                        <a:schemeClr val="tx1">
                                          <a:lumMod val="65000"/>
                                          <a:lumOff val="35000"/>
                                        </a:schemeClr>
                                      </a:solidFill>
                                      <a:latin typeface="Cambria Math" charset="0"/>
                                    </a:rPr>
                                  </m:ctrlPr>
                                </m:sSubPr>
                                <m:e>
                                  <m:r>
                                    <a:rPr lang="en-US" sz="2800" b="0" i="1" smtClean="0">
                                      <a:solidFill>
                                        <a:schemeClr val="tx1">
                                          <a:lumMod val="65000"/>
                                          <a:lumOff val="35000"/>
                                        </a:schemeClr>
                                      </a:solidFill>
                                      <a:latin typeface="Cambria Math" charset="0"/>
                                    </a:rPr>
                                    <m:t>𝑥</m:t>
                                  </m:r>
                                </m:e>
                                <m:sub>
                                  <m:r>
                                    <a:rPr lang="en-US" sz="2800" b="0" i="1" smtClean="0">
                                      <a:solidFill>
                                        <a:schemeClr val="tx1">
                                          <a:lumMod val="65000"/>
                                          <a:lumOff val="35000"/>
                                        </a:schemeClr>
                                      </a:solidFill>
                                      <a:latin typeface="Cambria Math" charset="0"/>
                                    </a:rPr>
                                    <m:t>𝑖</m:t>
                                  </m:r>
                                </m:sub>
                              </m:sSub>
                              <m:r>
                                <a:rPr lang="en-CA" sz="2800" b="0" i="1" smtClean="0">
                                  <a:solidFill>
                                    <a:schemeClr val="tx1">
                                      <a:lumMod val="65000"/>
                                      <a:lumOff val="35000"/>
                                    </a:schemeClr>
                                  </a:solidFill>
                                  <a:latin typeface="Cambria Math" panose="02040503050406030204" pitchFamily="18" charset="0"/>
                                </a:rPr>
                                <m:t>;</m:t>
                              </m:r>
                              <m:r>
                                <a:rPr lang="en-CA" sz="2800" b="0" i="1" smtClean="0">
                                  <a:solidFill>
                                    <a:schemeClr val="tx1">
                                      <a:lumMod val="65000"/>
                                      <a:lumOff val="35000"/>
                                    </a:schemeClr>
                                  </a:solidFill>
                                  <a:latin typeface="Cambria Math" panose="02040503050406030204" pitchFamily="18" charset="0"/>
                                </a:rPr>
                                <m:t>𝑊</m:t>
                              </m:r>
                            </m:e>
                          </m:d>
                          <m:r>
                            <a:rPr lang="en-CA"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charset="0"/>
                                </a:rPr>
                              </m:ctrlPr>
                            </m:sSubPr>
                            <m:e>
                              <m:r>
                                <a:rPr lang="en-US" sz="2800" b="0" i="1" smtClean="0">
                                  <a:solidFill>
                                    <a:schemeClr val="tx1">
                                      <a:lumMod val="65000"/>
                                      <a:lumOff val="35000"/>
                                    </a:schemeClr>
                                  </a:solidFill>
                                  <a:latin typeface="Cambria Math" charset="0"/>
                                </a:rPr>
                                <m:t>𝑦</m:t>
                              </m:r>
                            </m:e>
                            <m:sub>
                              <m:r>
                                <a:rPr lang="en-US" sz="2800" b="0" i="1" smtClean="0">
                                  <a:solidFill>
                                    <a:schemeClr val="tx1">
                                      <a:lumMod val="65000"/>
                                      <a:lumOff val="35000"/>
                                    </a:schemeClr>
                                  </a:solidFill>
                                  <a:latin typeface="Cambria Math" charset="0"/>
                                </a:rPr>
                                <m:t>𝑖</m:t>
                              </m:r>
                            </m:sub>
                          </m:sSub>
                          <m:r>
                            <a:rPr lang="en-CA" sz="2800" b="0" i="1" smtClean="0">
                              <a:solidFill>
                                <a:schemeClr val="tx1">
                                  <a:lumMod val="65000"/>
                                  <a:lumOff val="35000"/>
                                </a:schemeClr>
                              </a:solidFill>
                              <a:latin typeface="Cambria Math" panose="02040503050406030204" pitchFamily="18" charset="0"/>
                            </a:rPr>
                            <m:t>)</m:t>
                          </m:r>
                        </m:e>
                      </m:nary>
                    </m:oMath>
                  </m:oMathPara>
                </a14:m>
                <a:endParaRPr lang="en-US" sz="2800" dirty="0">
                  <a:solidFill>
                    <a:schemeClr val="tx1">
                      <a:lumMod val="65000"/>
                      <a:lumOff val="35000"/>
                    </a:schemeClr>
                  </a:solidFill>
                </a:endParaRPr>
              </a:p>
            </p:txBody>
          </p:sp>
        </mc:Choice>
        <mc:Fallback xmlns="">
          <p:sp>
            <p:nvSpPr>
              <p:cNvPr id="11" name="TextBox 10">
                <a:extLst>
                  <a:ext uri="{FF2B5EF4-FFF2-40B4-BE49-F238E27FC236}">
                    <a16:creationId xmlns:a16="http://schemas.microsoft.com/office/drawing/2014/main" xmlns:a14="http://schemas.microsoft.com/office/drawing/2010/main" xmlns="" id="{0CE541A5-5C78-7448-998B-B50C8C9DBEF4}"/>
                  </a:ext>
                </a:extLst>
              </p:cNvPr>
              <p:cNvSpPr txBox="1">
                <a:spLocks noRot="1" noChangeAspect="1" noMove="1" noResize="1" noEditPoints="1" noAdjustHandles="1" noChangeArrowheads="1" noChangeShapeType="1" noTextEdit="1"/>
              </p:cNvSpPr>
              <p:nvPr/>
            </p:nvSpPr>
            <p:spPr>
              <a:xfrm>
                <a:off x="3590890" y="1746920"/>
                <a:ext cx="4658839" cy="10455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B19D2C5E-6AF1-D54A-96CE-7FE0EEC9DAA0}"/>
                  </a:ext>
                </a:extLst>
              </p:cNvPr>
              <p:cNvSpPr txBox="1"/>
              <p:nvPr/>
            </p:nvSpPr>
            <p:spPr>
              <a:xfrm>
                <a:off x="5158805" y="4290852"/>
                <a:ext cx="16762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tx1">
                              <a:lumMod val="65000"/>
                              <a:lumOff val="35000"/>
                            </a:schemeClr>
                          </a:solidFill>
                          <a:latin typeface="Cambria Math" panose="02040503050406030204" pitchFamily="18" charset="0"/>
                        </a:rPr>
                        <m:t>𝑊</m:t>
                      </m:r>
                      <m:r>
                        <a:rPr lang="en-CA" sz="2400" b="0" i="1" smtClean="0">
                          <a:solidFill>
                            <a:schemeClr val="tx1">
                              <a:lumMod val="65000"/>
                              <a:lumOff val="35000"/>
                            </a:schemeClr>
                          </a:solidFill>
                          <a:latin typeface="Cambria Math" panose="02040503050406030204" pitchFamily="18" charset="0"/>
                        </a:rPr>
                        <m:t>=</m:t>
                      </m:r>
                      <m:r>
                        <a:rPr lang="en-CA" sz="2400" b="0" i="1" smtClean="0">
                          <a:solidFill>
                            <a:schemeClr val="tx1">
                              <a:lumMod val="65000"/>
                              <a:lumOff val="35000"/>
                            </a:schemeClr>
                          </a:solidFill>
                          <a:latin typeface="Cambria Math" panose="02040503050406030204" pitchFamily="18" charset="0"/>
                        </a:rPr>
                        <m:t>𝑊</m:t>
                      </m:r>
                      <m:r>
                        <a:rPr lang="en-CA" sz="2400" b="0" i="1" smtClean="0">
                          <a:solidFill>
                            <a:schemeClr val="tx1">
                              <a:lumMod val="65000"/>
                              <a:lumOff val="35000"/>
                            </a:schemeClr>
                          </a:solidFill>
                          <a:latin typeface="Cambria Math" panose="02040503050406030204" pitchFamily="18" charset="0"/>
                        </a:rPr>
                        <m:t>+ </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𝜈</m:t>
                      </m:r>
                    </m:oMath>
                  </m:oMathPara>
                </a14:m>
                <a:endParaRPr lang="en-US" sz="2400" dirty="0">
                  <a:solidFill>
                    <a:schemeClr val="tx1">
                      <a:lumMod val="65000"/>
                      <a:lumOff val="35000"/>
                    </a:schemeClr>
                  </a:solidFill>
                </a:endParaRPr>
              </a:p>
            </p:txBody>
          </p:sp>
        </mc:Choice>
        <mc:Fallback xmlns="">
          <p:sp>
            <p:nvSpPr>
              <p:cNvPr id="5" name="TextBox 4">
                <a:extLst>
                  <a:ext uri="{FF2B5EF4-FFF2-40B4-BE49-F238E27FC236}">
                    <a16:creationId xmlns:a16="http://schemas.microsoft.com/office/drawing/2014/main" xmlns:a14="http://schemas.microsoft.com/office/drawing/2010/main" xmlns="" id="{B19D2C5E-6AF1-D54A-96CE-7FE0EEC9DAA0}"/>
                  </a:ext>
                </a:extLst>
              </p:cNvPr>
              <p:cNvSpPr txBox="1">
                <a:spLocks noRot="1" noChangeAspect="1" noMove="1" noResize="1" noEditPoints="1" noAdjustHandles="1" noChangeArrowheads="1" noChangeShapeType="1" noTextEdit="1"/>
              </p:cNvSpPr>
              <p:nvPr/>
            </p:nvSpPr>
            <p:spPr>
              <a:xfrm>
                <a:off x="5158805" y="4290852"/>
                <a:ext cx="1676228" cy="369332"/>
              </a:xfrm>
              <a:prstGeom prst="rect">
                <a:avLst/>
              </a:prstGeom>
              <a:blipFill rotWithShape="0">
                <a:blip r:embed="rId4"/>
                <a:stretch>
                  <a:fillRect l="-3636" t="-143333" r="-1455" b="-17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11906" y="3146181"/>
                <a:ext cx="19700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65000"/>
                              <a:lumOff val="35000"/>
                            </a:schemeClr>
                          </a:solidFill>
                          <a:latin typeface="Cambria Math" charset="0"/>
                        </a:rPr>
                        <m:t>𝜈</m:t>
                      </m:r>
                      <m:r>
                        <a:rPr lang="en-US" sz="2800" b="0" i="1" smtClean="0">
                          <a:solidFill>
                            <a:schemeClr val="tx1">
                              <a:lumMod val="65000"/>
                              <a:lumOff val="35000"/>
                            </a:schemeClr>
                          </a:solidFill>
                          <a:latin typeface="Cambria Math" charset="0"/>
                        </a:rPr>
                        <m:t>=</m:t>
                      </m:r>
                      <m:r>
                        <a:rPr lang="en-US" sz="2800" b="0" i="1" smtClean="0">
                          <a:solidFill>
                            <a:schemeClr val="tx1">
                              <a:lumMod val="65000"/>
                              <a:lumOff val="35000"/>
                            </a:schemeClr>
                          </a:solidFill>
                          <a:latin typeface="Cambria Math" charset="0"/>
                        </a:rPr>
                        <m:t>𝛼𝜈</m:t>
                      </m:r>
                      <m:r>
                        <a:rPr lang="en-US" sz="2800" b="0" i="1" smtClean="0">
                          <a:solidFill>
                            <a:schemeClr val="tx1">
                              <a:lumMod val="65000"/>
                              <a:lumOff val="35000"/>
                            </a:schemeClr>
                          </a:solidFill>
                          <a:latin typeface="Cambria Math" charset="0"/>
                        </a:rPr>
                        <m:t>−</m:t>
                      </m:r>
                      <m:r>
                        <a:rPr lang="en-US" sz="2800" b="0" i="1" smtClean="0">
                          <a:solidFill>
                            <a:schemeClr val="tx1">
                              <a:lumMod val="65000"/>
                              <a:lumOff val="35000"/>
                            </a:schemeClr>
                          </a:solidFill>
                          <a:latin typeface="Cambria Math" charset="0"/>
                        </a:rPr>
                        <m:t>𝜖</m:t>
                      </m:r>
                      <m:r>
                        <a:rPr lang="en-US" sz="2800" b="0" i="1" smtClean="0">
                          <a:solidFill>
                            <a:schemeClr val="tx1">
                              <a:lumMod val="65000"/>
                              <a:lumOff val="35000"/>
                            </a:schemeClr>
                          </a:solidFill>
                          <a:latin typeface="Cambria Math" charset="0"/>
                        </a:rPr>
                        <m:t>𝑔</m:t>
                      </m:r>
                    </m:oMath>
                  </m:oMathPara>
                </a14:m>
                <a:endParaRPr lang="en-US" sz="2800" dirty="0">
                  <a:solidFill>
                    <a:schemeClr val="tx1">
                      <a:lumMod val="65000"/>
                      <a:lumOff val="3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011906" y="3146181"/>
                <a:ext cx="1970026" cy="430887"/>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69941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3" name="Slide Number Placeholder 2"/>
          <p:cNvSpPr>
            <a:spLocks noGrp="1"/>
          </p:cNvSpPr>
          <p:nvPr>
            <p:ph type="sldNum" sz="quarter" idx="12"/>
          </p:nvPr>
        </p:nvSpPr>
        <p:spPr/>
        <p:txBody>
          <a:bodyPr/>
          <a:lstStyle/>
          <a:p>
            <a:fld id="{82BAABBF-CE1E-8A4C-92D8-393D0291D808}" type="slidenum">
              <a:rPr lang="en-US" smtClean="0"/>
              <a:t>71</a:t>
            </a:fld>
            <a:endParaRPr lang="en-US"/>
          </a:p>
        </p:txBody>
      </p:sp>
      <p:cxnSp>
        <p:nvCxnSpPr>
          <p:cNvPr id="6" name="Straight Arrow Connector 5"/>
          <p:cNvCxnSpPr/>
          <p:nvPr/>
        </p:nvCxnSpPr>
        <p:spPr>
          <a:xfrm>
            <a:off x="4708768" y="1992923"/>
            <a:ext cx="1100992" cy="390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81200" y="1602154"/>
            <a:ext cx="2864338" cy="1938992"/>
          </a:xfrm>
          <a:prstGeom prst="rect">
            <a:avLst/>
          </a:prstGeom>
          <a:noFill/>
        </p:spPr>
        <p:txBody>
          <a:bodyPr wrap="square" rtlCol="0">
            <a:spAutoFit/>
          </a:bodyPr>
          <a:lstStyle/>
          <a:p>
            <a:r>
              <a:rPr lang="en-US" sz="2400" i="1" dirty="0"/>
              <a:t>Damped oscillations:</a:t>
            </a:r>
          </a:p>
          <a:p>
            <a:r>
              <a:rPr lang="en-US" sz="2400" dirty="0"/>
              <a:t>gradients in opposite directions get cancelled out</a:t>
            </a:r>
          </a:p>
          <a:p>
            <a:endParaRPr lang="en-US" sz="2400" dirty="0"/>
          </a:p>
        </p:txBody>
      </p:sp>
      <p:sp>
        <p:nvSpPr>
          <p:cNvPr id="9" name="TextBox 8"/>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10" name="Picture 9"/>
          <p:cNvPicPr>
            <a:picLocks noChangeAspect="1"/>
          </p:cNvPicPr>
          <p:nvPr/>
        </p:nvPicPr>
        <p:blipFill>
          <a:blip r:embed="rId3"/>
          <a:stretch>
            <a:fillRect/>
          </a:stretch>
        </p:blipFill>
        <p:spPr>
          <a:xfrm>
            <a:off x="4689230" y="1602154"/>
            <a:ext cx="5054600" cy="48133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D2543BFF-F59B-1044-A5CD-3F7FFBDF09D3}"/>
                  </a:ext>
                </a:extLst>
              </p:cNvPr>
              <p:cNvSpPr txBox="1"/>
              <p:nvPr/>
            </p:nvSpPr>
            <p:spPr>
              <a:xfrm>
                <a:off x="6979793" y="1263600"/>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12" name="TextBox 11">
                <a:extLst>
                  <a:ext uri="{FF2B5EF4-FFF2-40B4-BE49-F238E27FC236}">
                    <a16:creationId xmlns:a16="http://schemas.microsoft.com/office/drawing/2014/main" id="{D2543BFF-F59B-1044-A5CD-3F7FFBDF09D3}"/>
                  </a:ext>
                </a:extLst>
              </p:cNvPr>
              <p:cNvSpPr txBox="1">
                <a:spLocks noRot="1" noChangeAspect="1" noMove="1" noResize="1" noEditPoints="1" noAdjustHandles="1" noChangeArrowheads="1" noChangeShapeType="1" noTextEdit="1"/>
              </p:cNvSpPr>
              <p:nvPr/>
            </p:nvSpPr>
            <p:spPr>
              <a:xfrm>
                <a:off x="6979793" y="1263600"/>
                <a:ext cx="733342" cy="338554"/>
              </a:xfrm>
              <a:prstGeom prst="rect">
                <a:avLst/>
              </a:prstGeom>
              <a:blipFill>
                <a:blip r:embed="rId4"/>
                <a:stretch>
                  <a:fillRect l="-8621" r="-13793" b="-35714"/>
                </a:stretch>
              </a:blipFill>
            </p:spPr>
            <p:txBody>
              <a:bodyPr/>
              <a:lstStyle/>
              <a:p>
                <a:r>
                  <a:rPr lang="en-US">
                    <a:noFill/>
                  </a:rPr>
                  <a:t> </a:t>
                </a:r>
              </a:p>
            </p:txBody>
          </p:sp>
        </mc:Fallback>
      </mc:AlternateContent>
    </p:spTree>
    <p:extLst>
      <p:ext uri="{BB962C8B-B14F-4D97-AF65-F5344CB8AC3E}">
        <p14:creationId xmlns:p14="http://schemas.microsoft.com/office/powerpoint/2010/main" val="11119018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Nesterov</a:t>
            </a:r>
            <a:r>
              <a:rPr lang="en-US" dirty="0"/>
              <a:t> Momentum</a:t>
            </a:r>
          </a:p>
        </p:txBody>
      </p:sp>
      <p:sp>
        <p:nvSpPr>
          <p:cNvPr id="3" name="Content Placeholder 2"/>
          <p:cNvSpPr>
            <a:spLocks noGrp="1"/>
          </p:cNvSpPr>
          <p:nvPr>
            <p:ph idx="1"/>
          </p:nvPr>
        </p:nvSpPr>
        <p:spPr/>
        <p:txBody>
          <a:bodyPr/>
          <a:lstStyle/>
          <a:p>
            <a:r>
              <a:rPr lang="en-US" sz="2400" dirty="0"/>
              <a:t>Apply an </a:t>
            </a:r>
            <a:r>
              <a:rPr lang="en-US" sz="2400" dirty="0">
                <a:solidFill>
                  <a:srgbClr val="0000FF"/>
                </a:solidFill>
              </a:rPr>
              <a:t>interim</a:t>
            </a:r>
            <a:r>
              <a:rPr lang="en-US" sz="2400" dirty="0"/>
              <a:t> update:</a:t>
            </a:r>
          </a:p>
          <a:p>
            <a:endParaRPr lang="en-US" sz="2400" dirty="0"/>
          </a:p>
          <a:p>
            <a:r>
              <a:rPr lang="en-US" sz="2400" dirty="0"/>
              <a:t>Perform a correction based on gradient at the interim point:</a:t>
            </a:r>
          </a:p>
          <a:p>
            <a:endParaRPr lang="en-US" sz="2400" dirty="0"/>
          </a:p>
        </p:txBody>
      </p:sp>
      <p:sp>
        <p:nvSpPr>
          <p:cNvPr id="8" name="Slide Number Placeholder 7"/>
          <p:cNvSpPr>
            <a:spLocks noGrp="1"/>
          </p:cNvSpPr>
          <p:nvPr>
            <p:ph type="sldNum" sz="quarter" idx="12"/>
          </p:nvPr>
        </p:nvSpPr>
        <p:spPr/>
        <p:txBody>
          <a:bodyPr/>
          <a:lstStyle/>
          <a:p>
            <a:fld id="{82BAABBF-CE1E-8A4C-92D8-393D0291D808}" type="slidenum">
              <a:rPr lang="en-US" smtClean="0"/>
              <a:t>72</a:t>
            </a:fld>
            <a:endParaRPr lang="en-US"/>
          </a:p>
        </p:txBody>
      </p:sp>
      <p:sp>
        <p:nvSpPr>
          <p:cNvPr id="9" name="Cloud Callout 8"/>
          <p:cNvSpPr/>
          <p:nvPr/>
        </p:nvSpPr>
        <p:spPr>
          <a:xfrm>
            <a:off x="7463693" y="4880439"/>
            <a:ext cx="4278923" cy="1445846"/>
          </a:xfrm>
          <a:prstGeom prst="cloudCallout">
            <a:avLst>
              <a:gd name="adj1" fmla="val -62143"/>
              <a:gd name="adj2" fmla="val -30743"/>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Momentum based on look-ahead slope</a:t>
            </a:r>
          </a:p>
        </p:txBody>
      </p:sp>
      <p:graphicFrame>
        <p:nvGraphicFramePr>
          <p:cNvPr id="11" name="Object 10"/>
          <p:cNvGraphicFramePr>
            <a:graphicFrameLocks noChangeAspect="1"/>
          </p:cNvGraphicFramePr>
          <p:nvPr/>
        </p:nvGraphicFramePr>
        <p:xfrm>
          <a:off x="5019921" y="4338856"/>
          <a:ext cx="1677987" cy="396875"/>
        </p:xfrm>
        <a:graphic>
          <a:graphicData uri="http://schemas.openxmlformats.org/presentationml/2006/ole">
            <mc:AlternateContent xmlns:mc="http://schemas.openxmlformats.org/markup-compatibility/2006">
              <mc:Choice xmlns:v="urn:schemas-microsoft-com:vml" Requires="v">
                <p:oleObj spid="_x0000_s13530" name="Equation" r:id="rId4" imgW="698500" imgH="165100" progId="Equation.3">
                  <p:embed/>
                </p:oleObj>
              </mc:Choice>
              <mc:Fallback>
                <p:oleObj name="Equation" r:id="rId4" imgW="698500" imgH="165100" progId="Equation.3">
                  <p:embed/>
                  <p:pic>
                    <p:nvPicPr>
                      <p:cNvPr id="0" name=""/>
                      <p:cNvPicPr/>
                      <p:nvPr/>
                    </p:nvPicPr>
                    <p:blipFill>
                      <a:blip r:embed="rId5"/>
                      <a:stretch>
                        <a:fillRect/>
                      </a:stretch>
                    </p:blipFill>
                    <p:spPr>
                      <a:xfrm>
                        <a:off x="5019921" y="4338856"/>
                        <a:ext cx="1677987" cy="3968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C8C0FADA-429E-724C-BE7A-C7154D0950BD}"/>
                  </a:ext>
                </a:extLst>
              </p:cNvPr>
              <p:cNvSpPr txBox="1"/>
              <p:nvPr/>
            </p:nvSpPr>
            <p:spPr>
              <a:xfrm>
                <a:off x="5035883" y="1700263"/>
                <a:ext cx="1676228"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0" i="1" smtClean="0">
                              <a:latin typeface="Cambria Math" charset="0"/>
                            </a:rPr>
                          </m:ctrlPr>
                        </m:accPr>
                        <m:e>
                          <m:r>
                            <a:rPr lang="en-CA" sz="2400" i="1">
                              <a:latin typeface="Cambria Math" panose="02040503050406030204" pitchFamily="18" charset="0"/>
                            </a:rPr>
                            <m:t>𝑊</m:t>
                          </m:r>
                        </m:e>
                      </m:acc>
                      <m:r>
                        <a:rPr lang="en-CA" sz="2400" b="0" i="1" smtClean="0">
                          <a:latin typeface="Cambria Math" panose="02040503050406030204" pitchFamily="18" charset="0"/>
                        </a:rPr>
                        <m:t>=</m:t>
                      </m:r>
                      <m:r>
                        <a:rPr lang="en-CA" sz="2400" b="0" i="1" smtClean="0">
                          <a:latin typeface="Cambria Math" panose="02040503050406030204" pitchFamily="18" charset="0"/>
                        </a:rPr>
                        <m:t>𝑊</m:t>
                      </m:r>
                      <m:r>
                        <a:rPr lang="en-CA" sz="2400" b="0" i="1" smtClean="0">
                          <a:latin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𝜈</m:t>
                      </m:r>
                    </m:oMath>
                  </m:oMathPara>
                </a14:m>
                <a:endParaRPr lang="en-US" sz="2400" dirty="0"/>
              </a:p>
            </p:txBody>
          </p:sp>
        </mc:Choice>
        <mc:Fallback xmlns="">
          <p:sp>
            <p:nvSpPr>
              <p:cNvPr id="14" name="TextBox 13">
                <a:extLst>
                  <a:ext uri="{FF2B5EF4-FFF2-40B4-BE49-F238E27FC236}">
                    <a16:creationId xmlns:a16="http://schemas.microsoft.com/office/drawing/2014/main" id="{C8C0FADA-429E-724C-BE7A-C7154D0950BD}"/>
                  </a:ext>
                </a:extLst>
              </p:cNvPr>
              <p:cNvSpPr txBox="1">
                <a:spLocks noRot="1" noChangeAspect="1" noMove="1" noResize="1" noEditPoints="1" noAdjustHandles="1" noChangeArrowheads="1" noChangeShapeType="1" noTextEdit="1"/>
              </p:cNvSpPr>
              <p:nvPr/>
            </p:nvSpPr>
            <p:spPr>
              <a:xfrm>
                <a:off x="5035883" y="1700263"/>
                <a:ext cx="1676228" cy="378502"/>
              </a:xfrm>
              <a:prstGeom prst="rect">
                <a:avLst/>
              </a:prstGeom>
              <a:blipFill>
                <a:blip r:embed="rId6"/>
                <a:stretch>
                  <a:fillRect l="-3759" t="-12903" r="-752"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583E483B-D0C8-AA4D-8773-7A00F7F7BAA2}"/>
                  </a:ext>
                </a:extLst>
              </p:cNvPr>
              <p:cNvSpPr txBox="1"/>
              <p:nvPr/>
            </p:nvSpPr>
            <p:spPr>
              <a:xfrm>
                <a:off x="3590891" y="2906228"/>
                <a:ext cx="4496744"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𝑔</m:t>
                      </m:r>
                      <m:r>
                        <a:rPr lang="en-CA" sz="2800" b="0" i="1" smtClean="0">
                          <a:latin typeface="Cambria Math" panose="02040503050406030204" pitchFamily="18" charset="0"/>
                        </a:rPr>
                        <m:t>= </m:t>
                      </m:r>
                      <m:f>
                        <m:fPr>
                          <m:ctrlPr>
                            <a:rPr lang="en-CA" sz="2800" b="0" i="1" smtClean="0">
                              <a:latin typeface="Cambria Math"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𝑚</m:t>
                          </m:r>
                        </m:den>
                      </m:f>
                      <m:nary>
                        <m:naryPr>
                          <m:chr m:val="∑"/>
                          <m:supHide m:val="on"/>
                          <m:ctrlPr>
                            <a:rPr lang="en-CA" sz="2800" b="0" i="1" smtClean="0">
                              <a:latin typeface="Cambria Math" charset="0"/>
                            </a:rPr>
                          </m:ctrlPr>
                        </m:naryPr>
                        <m:sub>
                          <m:r>
                            <m:rPr>
                              <m:brk m:alnAt="7"/>
                            </m:rPr>
                            <a:rPr lang="en-CA" sz="2800" b="0" i="1" smtClean="0">
                              <a:latin typeface="Cambria Math" panose="02040503050406030204" pitchFamily="18" charset="0"/>
                            </a:rPr>
                            <m:t>𝑖</m:t>
                          </m:r>
                        </m:sub>
                        <m:sup/>
                        <m:e>
                          <m:sSub>
                            <m:sSubPr>
                              <m:ctrlPr>
                                <a:rPr lang="en-CA" sz="2800" b="0" i="1" smtClean="0">
                                  <a:latin typeface="Cambria Math" charset="0"/>
                                </a:rPr>
                              </m:ctrlPr>
                            </m:sSubPr>
                            <m:e>
                              <m:r>
                                <a:rPr lang="en-CA" sz="2800" i="1">
                                  <a:latin typeface="Cambria Math" panose="02040503050406030204" pitchFamily="18" charset="0"/>
                                  <a:ea typeface="Cambria Math" panose="02040503050406030204" pitchFamily="18" charset="0"/>
                                </a:rPr>
                                <m:t>𝛻</m:t>
                              </m:r>
                            </m:e>
                            <m:sub>
                              <m:r>
                                <a:rPr lang="en-CA" sz="2800" b="0" i="1" smtClean="0">
                                  <a:latin typeface="Cambria Math" panose="02040503050406030204" pitchFamily="18" charset="0"/>
                                </a:rPr>
                                <m:t>𝑊</m:t>
                              </m:r>
                            </m:sub>
                          </m:sSub>
                          <m:r>
                            <a:rPr lang="en-CA" sz="2800" b="0" i="1" smtClean="0">
                              <a:latin typeface="Cambria Math" panose="02040503050406030204" pitchFamily="18" charset="0"/>
                            </a:rPr>
                            <m:t>𝐿</m:t>
                          </m:r>
                          <m:r>
                            <a:rPr lang="en-CA" sz="2800" b="0" i="1" smtClean="0">
                              <a:latin typeface="Cambria Math" panose="02040503050406030204" pitchFamily="18" charset="0"/>
                            </a:rPr>
                            <m:t>(</m:t>
                          </m:r>
                          <m:r>
                            <a:rPr lang="en-CA" sz="2800" b="0" i="1" smtClean="0">
                              <a:latin typeface="Cambria Math" panose="02040503050406030204" pitchFamily="18" charset="0"/>
                            </a:rPr>
                            <m:t>𝑓</m:t>
                          </m:r>
                          <m:d>
                            <m:dPr>
                              <m:ctrlPr>
                                <a:rPr lang="en-CA"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𝑥</m:t>
                                  </m:r>
                                </m:e>
                                <m:sub>
                                  <m:r>
                                    <a:rPr lang="en-US" sz="2800" b="0" i="1" smtClean="0">
                                      <a:latin typeface="Cambria Math" charset="0"/>
                                    </a:rPr>
                                    <m:t>𝑖</m:t>
                                  </m:r>
                                </m:sub>
                              </m:sSub>
                              <m:r>
                                <a:rPr lang="en-CA" sz="2800" b="0" i="1" smtClean="0">
                                  <a:latin typeface="Cambria Math" panose="02040503050406030204" pitchFamily="18" charset="0"/>
                                </a:rPr>
                                <m:t>;</m:t>
                              </m:r>
                              <m:acc>
                                <m:accPr>
                                  <m:chr m:val="̃"/>
                                  <m:ctrlPr>
                                    <a:rPr lang="en-CA" sz="2800" b="0" i="1" smtClean="0">
                                      <a:latin typeface="Cambria Math" charset="0"/>
                                    </a:rPr>
                                  </m:ctrlPr>
                                </m:accPr>
                                <m:e>
                                  <m:r>
                                    <a:rPr lang="en-US" sz="2800" b="0" i="1" smtClean="0">
                                      <a:latin typeface="Cambria Math" charset="0"/>
                                    </a:rPr>
                                    <m:t>𝑊</m:t>
                                  </m:r>
                                </m:e>
                              </m:acc>
                            </m:e>
                          </m:d>
                          <m:r>
                            <a:rPr lang="en-CA" sz="2800" b="0" i="1" smtClean="0">
                              <a:latin typeface="Cambria Math" panose="02040503050406030204" pitchFamily="18" charset="0"/>
                            </a:rPr>
                            <m:t>, </m:t>
                          </m:r>
                          <m:sSub>
                            <m:sSubPr>
                              <m:ctrlPr>
                                <a:rPr lang="en-US" sz="2800" b="0" i="1" smtClean="0">
                                  <a:latin typeface="Cambria Math" charset="0"/>
                                </a:rPr>
                              </m:ctrlPr>
                            </m:sSubPr>
                            <m:e>
                              <m:r>
                                <a:rPr lang="en-US" sz="2800" b="0" i="1" smtClean="0">
                                  <a:latin typeface="Cambria Math" charset="0"/>
                                </a:rPr>
                                <m:t>𝑦</m:t>
                              </m:r>
                            </m:e>
                            <m:sub>
                              <m:r>
                                <a:rPr lang="en-US" sz="2800" b="0" i="1" smtClean="0">
                                  <a:latin typeface="Cambria Math" charset="0"/>
                                </a:rPr>
                                <m:t>𝑖</m:t>
                              </m:r>
                            </m:sub>
                          </m:sSub>
                          <m:r>
                            <a:rPr lang="en-CA" sz="2800" b="0" i="1" smtClean="0">
                              <a:latin typeface="Cambria Math" panose="02040503050406030204" pitchFamily="18" charset="0"/>
                            </a:rPr>
                            <m:t>)</m:t>
                          </m:r>
                        </m:e>
                      </m:nary>
                    </m:oMath>
                  </m:oMathPara>
                </a14:m>
                <a:endParaRPr lang="en-US" sz="2800" dirty="0"/>
              </a:p>
            </p:txBody>
          </p:sp>
        </mc:Choice>
        <mc:Fallback xmlns="">
          <p:sp>
            <p:nvSpPr>
              <p:cNvPr id="15" name="TextBox 14">
                <a:extLst>
                  <a:ext uri="{FF2B5EF4-FFF2-40B4-BE49-F238E27FC236}">
                    <a16:creationId xmlns="" xmlns:a16="http://schemas.microsoft.com/office/drawing/2014/main" xmlns:a14="http://schemas.microsoft.com/office/drawing/2010/main" id="{583E483B-D0C8-AA4D-8773-7A00F7F7BAA2}"/>
                  </a:ext>
                </a:extLst>
              </p:cNvPr>
              <p:cNvSpPr txBox="1">
                <a:spLocks noRot="1" noChangeAspect="1" noMove="1" noResize="1" noEditPoints="1" noAdjustHandles="1" noChangeArrowheads="1" noChangeShapeType="1" noTextEdit="1"/>
              </p:cNvSpPr>
              <p:nvPr/>
            </p:nvSpPr>
            <p:spPr>
              <a:xfrm>
                <a:off x="3590891" y="2906228"/>
                <a:ext cx="4496744" cy="1045543"/>
              </a:xfrm>
              <a:prstGeom prst="rect">
                <a:avLst/>
              </a:prstGeom>
              <a:blipFill rotWithShape="0">
                <a:blip r:embed="rId7"/>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xmlns="" id="{0D8B7003-5E87-7E46-8A5F-F07041104381}"/>
              </a:ext>
            </a:extLst>
          </p:cNvPr>
          <p:cNvPicPr>
            <a:picLocks noChangeAspect="1"/>
          </p:cNvPicPr>
          <p:nvPr/>
        </p:nvPicPr>
        <p:blipFill>
          <a:blip r:embed="rId8"/>
          <a:stretch>
            <a:fillRect/>
          </a:stretch>
        </p:blipFill>
        <p:spPr>
          <a:xfrm>
            <a:off x="5019920" y="5122816"/>
            <a:ext cx="1677987" cy="252600"/>
          </a:xfrm>
          <a:prstGeom prst="rect">
            <a:avLst/>
          </a:prstGeom>
        </p:spPr>
      </p:pic>
    </p:spTree>
    <p:extLst>
      <p:ext uri="{BB962C8B-B14F-4D97-AF65-F5344CB8AC3E}">
        <p14:creationId xmlns:p14="http://schemas.microsoft.com/office/powerpoint/2010/main" val="10930902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73</a:t>
            </a:fld>
            <a:endParaRPr lang="en-US"/>
          </a:p>
        </p:txBody>
      </p:sp>
      <p:pic>
        <p:nvPicPr>
          <p:cNvPr id="5" name="slide.url=https://distill.pub/2017/momentu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6833997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b="1" dirty="0">
                <a:solidFill>
                  <a:schemeClr val="accent1"/>
                </a:solidFill>
              </a:rPr>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74</a:t>
            </a:fld>
            <a:endParaRPr lang="en-US"/>
          </a:p>
        </p:txBody>
      </p:sp>
    </p:spTree>
    <p:extLst>
      <p:ext uri="{BB962C8B-B14F-4D97-AF65-F5344CB8AC3E}">
        <p14:creationId xmlns:p14="http://schemas.microsoft.com/office/powerpoint/2010/main" val="4335987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Learning Rates</a:t>
            </a:r>
          </a:p>
        </p:txBody>
      </p:sp>
      <p:sp>
        <p:nvSpPr>
          <p:cNvPr id="38" name="Content Placeholder 37"/>
          <p:cNvSpPr>
            <a:spLocks noGrp="1"/>
          </p:cNvSpPr>
          <p:nvPr>
            <p:ph idx="1"/>
          </p:nvPr>
        </p:nvSpPr>
        <p:spPr>
          <a:xfrm>
            <a:off x="1981200" y="5039221"/>
            <a:ext cx="8229600" cy="1323977"/>
          </a:xfrm>
        </p:spPr>
        <p:txBody>
          <a:bodyPr>
            <a:noAutofit/>
          </a:bodyPr>
          <a:lstStyle/>
          <a:p>
            <a:r>
              <a:rPr lang="en-US" sz="2600" dirty="0"/>
              <a:t>Oscillations along vertical direction</a:t>
            </a:r>
          </a:p>
          <a:p>
            <a:pPr lvl="1"/>
            <a:r>
              <a:rPr lang="en-US" sz="2400" dirty="0"/>
              <a:t>Learning must be slower along parameter 2</a:t>
            </a:r>
          </a:p>
          <a:p>
            <a:r>
              <a:rPr lang="en-US" sz="2600" dirty="0"/>
              <a:t>Use a different learning rate for each parameter?</a:t>
            </a:r>
          </a:p>
        </p:txBody>
      </p:sp>
      <p:sp>
        <p:nvSpPr>
          <p:cNvPr id="3" name="Slide Number Placeholder 2"/>
          <p:cNvSpPr>
            <a:spLocks noGrp="1"/>
          </p:cNvSpPr>
          <p:nvPr>
            <p:ph type="sldNum" sz="quarter" idx="12"/>
          </p:nvPr>
        </p:nvSpPr>
        <p:spPr/>
        <p:txBody>
          <a:bodyPr/>
          <a:lstStyle/>
          <a:p>
            <a:fld id="{82BAABBF-CE1E-8A4C-92D8-393D0291D808}" type="slidenum">
              <a:rPr lang="en-US" smtClean="0"/>
              <a:t>75</a:t>
            </a:fld>
            <a:endParaRPr lang="en-US"/>
          </a:p>
        </p:txBody>
      </p:sp>
      <p:cxnSp>
        <p:nvCxnSpPr>
          <p:cNvPr id="39" name="Straight Arrow Connector 38"/>
          <p:cNvCxnSpPr/>
          <p:nvPr/>
        </p:nvCxnSpPr>
        <p:spPr>
          <a:xfrm flipV="1">
            <a:off x="2289738" y="4497641"/>
            <a:ext cx="792106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2289740" y="1561363"/>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29" name="Group 28"/>
          <p:cNvGrpSpPr>
            <a:grpSpLocks noChangeAspect="1"/>
          </p:cNvGrpSpPr>
          <p:nvPr/>
        </p:nvGrpSpPr>
        <p:grpSpPr>
          <a:xfrm>
            <a:off x="2763925" y="1561363"/>
            <a:ext cx="6953805" cy="2719194"/>
            <a:chOff x="1663090" y="1797052"/>
            <a:chExt cx="5794853" cy="2265995"/>
          </a:xfrm>
        </p:grpSpPr>
        <p:sp>
          <p:nvSpPr>
            <p:cNvPr id="30" name="Oval 29"/>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5" name="Straight Arrow Connector 34"/>
          <p:cNvCxnSpPr/>
          <p:nvPr/>
        </p:nvCxnSpPr>
        <p:spPr>
          <a:xfrm flipV="1">
            <a:off x="3831993" y="2045233"/>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36" name="Oval 35"/>
          <p:cNvSpPr/>
          <p:nvPr/>
        </p:nvSpPr>
        <p:spPr>
          <a:xfrm>
            <a:off x="6192367" y="2847893"/>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7" name="Straight Arrow Connector 36"/>
          <p:cNvCxnSpPr/>
          <p:nvPr/>
        </p:nvCxnSpPr>
        <p:spPr>
          <a:xfrm>
            <a:off x="4866406" y="2045233"/>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flipV="1">
            <a:off x="5464022" y="2045232"/>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rot="240000">
            <a:off x="5748404" y="2045233"/>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88501" y="2319553"/>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rot="21480000">
            <a:off x="6051745" y="2319553"/>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5701746" y="4795937"/>
            <a:ext cx="950471" cy="0"/>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1948631" y="2703991"/>
            <a:ext cx="15876" cy="1433484"/>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rot="20236250">
            <a:off x="1251541" y="2259290"/>
            <a:ext cx="1394180" cy="461665"/>
          </a:xfrm>
          <a:prstGeom prst="rect">
            <a:avLst/>
          </a:prstGeom>
          <a:noFill/>
        </p:spPr>
        <p:txBody>
          <a:bodyPr wrap="square" rtlCol="0">
            <a:spAutoFit/>
          </a:bodyPr>
          <a:lstStyle/>
          <a:p>
            <a:pPr algn="ctr"/>
            <a:r>
              <a:rPr lang="en-US" sz="2400" dirty="0"/>
              <a:t>Slow</a:t>
            </a:r>
            <a:endParaRPr lang="en-US" dirty="0"/>
          </a:p>
        </p:txBody>
      </p:sp>
      <p:sp>
        <p:nvSpPr>
          <p:cNvPr id="50" name="TextBox 49"/>
          <p:cNvSpPr txBox="1"/>
          <p:nvPr/>
        </p:nvSpPr>
        <p:spPr>
          <a:xfrm rot="20151943">
            <a:off x="6341771" y="4583323"/>
            <a:ext cx="1394180" cy="461665"/>
          </a:xfrm>
          <a:prstGeom prst="rect">
            <a:avLst/>
          </a:prstGeom>
          <a:noFill/>
        </p:spPr>
        <p:txBody>
          <a:bodyPr wrap="square" rtlCol="0">
            <a:spAutoFit/>
          </a:bodyPr>
          <a:lstStyle/>
          <a:p>
            <a:pPr algn="ctr"/>
            <a:r>
              <a:rPr lang="en-US" sz="2400" dirty="0"/>
              <a:t>Fast</a:t>
            </a: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xmlns="" id="{A58907AA-CA1C-0740-9EC2-56F5AB944F24}"/>
                  </a:ext>
                </a:extLst>
              </p:cNvPr>
              <p:cNvSpPr txBox="1"/>
              <p:nvPr/>
            </p:nvSpPr>
            <p:spPr>
              <a:xfrm>
                <a:off x="5975100" y="116211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7" name="TextBox 46">
                <a:extLst>
                  <a:ext uri="{FF2B5EF4-FFF2-40B4-BE49-F238E27FC236}">
                    <a16:creationId xmlns:a16="http://schemas.microsoft.com/office/drawing/2014/main" id="{A58907AA-CA1C-0740-9EC2-56F5AB944F24}"/>
                  </a:ext>
                </a:extLst>
              </p:cNvPr>
              <p:cNvSpPr txBox="1">
                <a:spLocks noRot="1" noChangeAspect="1" noMove="1" noResize="1" noEditPoints="1" noAdjustHandles="1" noChangeArrowheads="1" noChangeShapeType="1" noTextEdit="1"/>
              </p:cNvSpPr>
              <p:nvPr/>
            </p:nvSpPr>
            <p:spPr>
              <a:xfrm>
                <a:off x="5975100" y="1162117"/>
                <a:ext cx="733342" cy="338554"/>
              </a:xfrm>
              <a:prstGeom prst="rect">
                <a:avLst/>
              </a:prstGeom>
              <a:blipFill>
                <a:blip r:embed="rId3"/>
                <a:stretch>
                  <a:fillRect l="-6780" r="-13559"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80467F33-0793-BD40-ABA8-7D16F7CB945D}"/>
                  </a:ext>
                </a:extLst>
              </p:cNvPr>
              <p:cNvSpPr txBox="1"/>
              <p:nvPr/>
            </p:nvSpPr>
            <p:spPr>
              <a:xfrm rot="16200000">
                <a:off x="1702348" y="160925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48" name="TextBox 47">
                <a:extLst>
                  <a:ext uri="{FF2B5EF4-FFF2-40B4-BE49-F238E27FC236}">
                    <a16:creationId xmlns:a16="http://schemas.microsoft.com/office/drawing/2014/main" id="{80467F33-0793-BD40-ABA8-7D16F7CB945D}"/>
                  </a:ext>
                </a:extLst>
              </p:cNvPr>
              <p:cNvSpPr txBox="1">
                <a:spLocks noRot="1" noChangeAspect="1" noMove="1" noResize="1" noEditPoints="1" noAdjustHandles="1" noChangeArrowheads="1" noChangeShapeType="1" noTextEdit="1"/>
              </p:cNvSpPr>
              <p:nvPr/>
            </p:nvSpPr>
            <p:spPr>
              <a:xfrm rot="16200000">
                <a:off x="1702348" y="1609255"/>
                <a:ext cx="424732" cy="338554"/>
              </a:xfrm>
              <a:prstGeom prst="rect">
                <a:avLst/>
              </a:prstGeom>
              <a:blipFill>
                <a:blip r:embed="rId4"/>
                <a:stretch>
                  <a:fillRect t="-5714" r="-14286"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FC0A4048-5302-C349-B71F-330732894E47}"/>
                  </a:ext>
                </a:extLst>
              </p:cNvPr>
              <p:cNvSpPr txBox="1"/>
              <p:nvPr/>
            </p:nvSpPr>
            <p:spPr>
              <a:xfrm>
                <a:off x="9717730" y="4644878"/>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51" name="TextBox 50">
                <a:extLst>
                  <a:ext uri="{FF2B5EF4-FFF2-40B4-BE49-F238E27FC236}">
                    <a16:creationId xmlns:a16="http://schemas.microsoft.com/office/drawing/2014/main" id="{FC0A4048-5302-C349-B71F-330732894E47}"/>
                  </a:ext>
                </a:extLst>
              </p:cNvPr>
              <p:cNvSpPr txBox="1">
                <a:spLocks noRot="1" noChangeAspect="1" noMove="1" noResize="1" noEditPoints="1" noAdjustHandles="1" noChangeArrowheads="1" noChangeShapeType="1" noTextEdit="1"/>
              </p:cNvSpPr>
              <p:nvPr/>
            </p:nvSpPr>
            <p:spPr>
              <a:xfrm>
                <a:off x="9717730" y="4644878"/>
                <a:ext cx="418191" cy="338554"/>
              </a:xfrm>
              <a:prstGeom prst="rect">
                <a:avLst/>
              </a:prstGeom>
              <a:blipFill>
                <a:blip r:embed="rId5"/>
                <a:stretch>
                  <a:fillRect l="-14706" r="-5882" b="-14815"/>
                </a:stretch>
              </a:blipFill>
            </p:spPr>
            <p:txBody>
              <a:bodyPr/>
              <a:lstStyle/>
              <a:p>
                <a:r>
                  <a:rPr lang="en-US">
                    <a:noFill/>
                  </a:rPr>
                  <a:t> </a:t>
                </a:r>
              </a:p>
            </p:txBody>
          </p:sp>
        </mc:Fallback>
      </mc:AlternateContent>
    </p:spTree>
    <p:extLst>
      <p:ext uri="{BB962C8B-B14F-4D97-AF65-F5344CB8AC3E}">
        <p14:creationId xmlns:p14="http://schemas.microsoft.com/office/powerpoint/2010/main" val="541170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AdaGrad</a:t>
            </a:r>
            <a:endParaRPr lang="en-US" dirty="0"/>
          </a:p>
        </p:txBody>
      </p:sp>
      <p:sp>
        <p:nvSpPr>
          <p:cNvPr id="3" name="Content Placeholder 2"/>
          <p:cNvSpPr>
            <a:spLocks noGrp="1"/>
          </p:cNvSpPr>
          <p:nvPr>
            <p:ph idx="1"/>
          </p:nvPr>
        </p:nvSpPr>
        <p:spPr>
          <a:xfrm>
            <a:off x="563218" y="1166018"/>
            <a:ext cx="8229601" cy="4525963"/>
          </a:xfrm>
        </p:spPr>
        <p:txBody>
          <a:bodyPr/>
          <a:lstStyle/>
          <a:p>
            <a:pPr marL="342900" indent="-342900">
              <a:buFont typeface="Arial" charset="0"/>
              <a:buChar char="•"/>
            </a:pPr>
            <a:r>
              <a:rPr lang="en-US" sz="2400" dirty="0"/>
              <a:t>Accumulate squared gradients:</a:t>
            </a:r>
            <a:br>
              <a:rPr lang="en-US" sz="2400" dirty="0"/>
            </a:br>
            <a:r>
              <a:rPr lang="en-US" sz="2400" dirty="0"/>
              <a:t/>
            </a:r>
            <a:br>
              <a:rPr lang="en-US" sz="2400" dirty="0"/>
            </a:br>
            <a:endParaRPr lang="en-US" sz="2400" dirty="0"/>
          </a:p>
          <a:p>
            <a:pPr marL="342900" indent="-342900">
              <a:buFont typeface="Arial" charset="0"/>
              <a:buChar char="•"/>
            </a:pPr>
            <a:r>
              <a:rPr lang="en-US" sz="2400" dirty="0"/>
              <a:t>Update each parameter:</a:t>
            </a:r>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r>
              <a:rPr lang="en-US" sz="2400" dirty="0"/>
              <a:t>Greater progress along gently sloped directions</a:t>
            </a:r>
          </a:p>
          <a:p>
            <a:pPr marL="342900" indent="-342900">
              <a:buFont typeface="Arial" charset="0"/>
              <a:buChar char="•"/>
            </a:pPr>
            <a:endParaRPr lang="en-US" sz="2400" dirty="0"/>
          </a:p>
          <a:p>
            <a:endParaRPr lang="en-US" sz="2400" dirty="0"/>
          </a:p>
          <a:p>
            <a:endParaRPr lang="en-US" sz="2400" dirty="0"/>
          </a:p>
        </p:txBody>
      </p:sp>
      <p:sp>
        <p:nvSpPr>
          <p:cNvPr id="6" name="Slide Number Placeholder 5"/>
          <p:cNvSpPr>
            <a:spLocks noGrp="1"/>
          </p:cNvSpPr>
          <p:nvPr>
            <p:ph type="sldNum" sz="quarter" idx="12"/>
          </p:nvPr>
        </p:nvSpPr>
        <p:spPr/>
        <p:txBody>
          <a:bodyPr/>
          <a:lstStyle/>
          <a:p>
            <a:fld id="{82BAABBF-CE1E-8A4C-92D8-393D0291D808}" type="slidenum">
              <a:rPr lang="en-US" smtClean="0"/>
              <a:t>76</a:t>
            </a:fld>
            <a:endParaRPr lang="en-US"/>
          </a:p>
        </p:txBody>
      </p:sp>
      <p:graphicFrame>
        <p:nvGraphicFramePr>
          <p:cNvPr id="10" name="Object 9"/>
          <p:cNvGraphicFramePr>
            <a:graphicFrameLocks noChangeAspect="1"/>
          </p:cNvGraphicFramePr>
          <p:nvPr/>
        </p:nvGraphicFramePr>
        <p:xfrm>
          <a:off x="5086971" y="1665381"/>
          <a:ext cx="1657350" cy="654050"/>
        </p:xfrm>
        <a:graphic>
          <a:graphicData uri="http://schemas.openxmlformats.org/presentationml/2006/ole">
            <mc:AlternateContent xmlns:mc="http://schemas.openxmlformats.org/markup-compatibility/2006">
              <mc:Choice xmlns:v="urn:schemas-microsoft-com:vml" Requires="v">
                <p:oleObj spid="_x0000_s15491" name="Equation" r:id="rId4" imgW="609600" imgH="241300" progId="Equation.3">
                  <p:embed/>
                </p:oleObj>
              </mc:Choice>
              <mc:Fallback>
                <p:oleObj name="Equation" r:id="rId4" imgW="609600" imgH="241300" progId="Equation.3">
                  <p:embed/>
                  <p:pic>
                    <p:nvPicPr>
                      <p:cNvPr id="0" name=""/>
                      <p:cNvPicPr/>
                      <p:nvPr/>
                    </p:nvPicPr>
                    <p:blipFill>
                      <a:blip r:embed="rId5"/>
                      <a:stretch>
                        <a:fillRect/>
                      </a:stretch>
                    </p:blipFill>
                    <p:spPr>
                      <a:xfrm>
                        <a:off x="5086971" y="1665381"/>
                        <a:ext cx="1657350" cy="654050"/>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xmlns="" id="{BB594D08-05D3-AA45-A66C-56479E3029FA}"/>
              </a:ext>
            </a:extLst>
          </p:cNvPr>
          <p:cNvPicPr>
            <a:picLocks noChangeAspect="1"/>
          </p:cNvPicPr>
          <p:nvPr/>
        </p:nvPicPr>
        <p:blipFill>
          <a:blip r:embed="rId6"/>
          <a:stretch>
            <a:fillRect/>
          </a:stretch>
        </p:blipFill>
        <p:spPr>
          <a:xfrm>
            <a:off x="3860460" y="3104261"/>
            <a:ext cx="3324825" cy="752044"/>
          </a:xfrm>
          <a:prstGeom prst="rect">
            <a:avLst/>
          </a:prstGeom>
        </p:spPr>
      </p:pic>
      <mc:AlternateContent xmlns:mc="http://schemas.openxmlformats.org/markup-compatibility/2006" xmlns:a14="http://schemas.microsoft.com/office/drawing/2010/main">
        <mc:Choice Requires="a14">
          <p:sp>
            <p:nvSpPr>
              <p:cNvPr id="12" name="Rounded Rectangular Callout 11"/>
              <p:cNvSpPr/>
              <p:nvPr/>
            </p:nvSpPr>
            <p:spPr>
              <a:xfrm>
                <a:off x="7772401" y="1430880"/>
                <a:ext cx="3681047" cy="719477"/>
              </a:xfrm>
              <a:prstGeom prst="wedgeRoundRectCallout">
                <a:avLst>
                  <a:gd name="adj1" fmla="val -76707"/>
                  <a:gd name="adj2" fmla="val 4638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 xmlns:m="http://schemas.openxmlformats.org/officeDocument/2006/math">
                    <m:r>
                      <a:rPr lang="en-US" sz="2000" b="0" i="1" smtClean="0">
                        <a:latin typeface="Cambria Math" charset="0"/>
                      </a:rPr>
                      <m:t>𝑔</m:t>
                    </m:r>
                    <m:r>
                      <a:rPr lang="en-US" sz="2000" b="0" i="1" smtClean="0">
                        <a:latin typeface="Cambria Math" charset="0"/>
                      </a:rPr>
                      <m:t> </m:t>
                    </m:r>
                  </m:oMath>
                </a14:m>
                <a:r>
                  <a:rPr lang="en-US" sz="2000" dirty="0" smtClean="0"/>
                  <a:t>is the gradient</a:t>
                </a:r>
                <a:endParaRPr lang="en-US" sz="2000" dirty="0"/>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7772401" y="1430880"/>
                <a:ext cx="3681047" cy="719477"/>
              </a:xfrm>
              <a:prstGeom prst="wedgeRoundRectCallout">
                <a:avLst>
                  <a:gd name="adj1" fmla="val -76707"/>
                  <a:gd name="adj2" fmla="val 46385"/>
                  <a:gd name="adj3" fmla="val 16667"/>
                </a:avLst>
              </a:prstGeom>
              <a:blipFill rotWithShape="0">
                <a:blip r:embed="rId7"/>
                <a:stretch>
                  <a:fillRect/>
                </a:stretch>
              </a:blipFill>
            </p:spPr>
            <p:txBody>
              <a:bodyPr/>
              <a:lstStyle/>
              <a:p>
                <a:r>
                  <a:rPr lang="en-US">
                    <a:noFill/>
                  </a:rPr>
                  <a:t> </a:t>
                </a:r>
              </a:p>
            </p:txBody>
          </p:sp>
        </mc:Fallback>
      </mc:AlternateContent>
      <p:sp>
        <p:nvSpPr>
          <p:cNvPr id="13" name="Rounded Rectangular Callout 12"/>
          <p:cNvSpPr/>
          <p:nvPr/>
        </p:nvSpPr>
        <p:spPr>
          <a:xfrm>
            <a:off x="8032111" y="3856305"/>
            <a:ext cx="3681047" cy="719477"/>
          </a:xfrm>
          <a:prstGeom prst="wedgeRoundRectCallout">
            <a:avLst>
              <a:gd name="adj1" fmla="val -81456"/>
              <a:gd name="adj2" fmla="val -52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rgbClr val="0000FF"/>
                </a:solidFill>
              </a:rPr>
              <a:t>Inversely proportional to cumulative squared gradient</a:t>
            </a:r>
          </a:p>
        </p:txBody>
      </p:sp>
    </p:spTree>
    <p:extLst>
      <p:ext uri="{BB962C8B-B14F-4D97-AF65-F5344CB8AC3E}">
        <p14:creationId xmlns:p14="http://schemas.microsoft.com/office/powerpoint/2010/main" val="860598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RMSProp</a:t>
            </a:r>
            <a:endParaRPr lang="en-US" dirty="0"/>
          </a:p>
        </p:txBody>
      </p:sp>
      <p:sp>
        <p:nvSpPr>
          <p:cNvPr id="3" name="Content Placeholder 2"/>
          <p:cNvSpPr>
            <a:spLocks noGrp="1"/>
          </p:cNvSpPr>
          <p:nvPr>
            <p:ph idx="1"/>
          </p:nvPr>
        </p:nvSpPr>
        <p:spPr>
          <a:xfrm>
            <a:off x="833414" y="1177760"/>
            <a:ext cx="10722481" cy="2111143"/>
          </a:xfrm>
        </p:spPr>
        <p:txBody>
          <a:bodyPr/>
          <a:lstStyle/>
          <a:p>
            <a:pPr marL="342900" indent="-342900">
              <a:buFont typeface="Arial" charset="0"/>
              <a:buChar char="•"/>
            </a:pPr>
            <a:r>
              <a:rPr lang="en-US" sz="2400" dirty="0"/>
              <a:t>For non-convex problems, </a:t>
            </a:r>
            <a:r>
              <a:rPr lang="en-US" sz="2400" dirty="0" err="1"/>
              <a:t>AdaGrad</a:t>
            </a:r>
            <a:r>
              <a:rPr lang="en-US" sz="2400" dirty="0"/>
              <a:t> can prematurely decrease learning rate</a:t>
            </a:r>
          </a:p>
          <a:p>
            <a:pPr marL="342900" indent="-342900">
              <a:buFont typeface="Arial" charset="0"/>
              <a:buChar char="•"/>
            </a:pPr>
            <a:r>
              <a:rPr lang="en-US" sz="2400" dirty="0"/>
              <a:t>Use </a:t>
            </a:r>
            <a:r>
              <a:rPr lang="en-US" sz="2400" dirty="0">
                <a:solidFill>
                  <a:srgbClr val="0000FF"/>
                </a:solidFill>
              </a:rPr>
              <a:t>exponentially weighted average </a:t>
            </a:r>
            <a:r>
              <a:rPr lang="en-US" sz="2400" dirty="0"/>
              <a:t>for gradient accumulation</a:t>
            </a:r>
          </a:p>
        </p:txBody>
      </p:sp>
      <p:sp>
        <p:nvSpPr>
          <p:cNvPr id="6" name="Slide Number Placeholder 5"/>
          <p:cNvSpPr>
            <a:spLocks noGrp="1"/>
          </p:cNvSpPr>
          <p:nvPr>
            <p:ph type="sldNum" sz="quarter" idx="12"/>
          </p:nvPr>
        </p:nvSpPr>
        <p:spPr/>
        <p:txBody>
          <a:bodyPr/>
          <a:lstStyle/>
          <a:p>
            <a:fld id="{82BAABBF-CE1E-8A4C-92D8-393D0291D808}" type="slidenum">
              <a:rPr lang="en-US" smtClean="0"/>
              <a:t>77</a:t>
            </a:fld>
            <a:endParaRPr lang="en-US"/>
          </a:p>
        </p:txBody>
      </p:sp>
      <p:graphicFrame>
        <p:nvGraphicFramePr>
          <p:cNvPr id="7" name="Object 6"/>
          <p:cNvGraphicFramePr>
            <a:graphicFrameLocks noChangeAspect="1"/>
          </p:cNvGraphicFramePr>
          <p:nvPr/>
        </p:nvGraphicFramePr>
        <p:xfrm>
          <a:off x="4630737" y="2771775"/>
          <a:ext cx="2930525" cy="657225"/>
        </p:xfrm>
        <a:graphic>
          <a:graphicData uri="http://schemas.openxmlformats.org/presentationml/2006/ole">
            <mc:AlternateContent xmlns:mc="http://schemas.openxmlformats.org/markup-compatibility/2006">
              <mc:Choice xmlns:v="urn:schemas-microsoft-com:vml" Requires="v">
                <p:oleObj spid="_x0000_s16516" name="Equation" r:id="rId4" imgW="1079500" imgH="241300" progId="Equation.3">
                  <p:embed/>
                </p:oleObj>
              </mc:Choice>
              <mc:Fallback>
                <p:oleObj name="Equation" r:id="rId4" imgW="1079500" imgH="241300" progId="Equation.3">
                  <p:embed/>
                  <p:pic>
                    <p:nvPicPr>
                      <p:cNvPr id="0" name=""/>
                      <p:cNvPicPr/>
                      <p:nvPr/>
                    </p:nvPicPr>
                    <p:blipFill>
                      <a:blip r:embed="rId5"/>
                      <a:stretch>
                        <a:fillRect/>
                      </a:stretch>
                    </p:blipFill>
                    <p:spPr>
                      <a:xfrm>
                        <a:off x="4630737" y="2771775"/>
                        <a:ext cx="2930525" cy="657225"/>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xmlns="" id="{D001B6C8-8989-4445-808E-4774B0C2CB5F}"/>
              </a:ext>
            </a:extLst>
          </p:cNvPr>
          <p:cNvPicPr>
            <a:picLocks noChangeAspect="1"/>
          </p:cNvPicPr>
          <p:nvPr/>
        </p:nvPicPr>
        <p:blipFill>
          <a:blip r:embed="rId6"/>
          <a:stretch>
            <a:fillRect/>
          </a:stretch>
        </p:blipFill>
        <p:spPr>
          <a:xfrm>
            <a:off x="4433586" y="3899355"/>
            <a:ext cx="3324825" cy="752044"/>
          </a:xfrm>
          <a:prstGeom prst="rect">
            <a:avLst/>
          </a:prstGeom>
        </p:spPr>
      </p:pic>
    </p:spTree>
    <p:extLst>
      <p:ext uri="{BB962C8B-B14F-4D97-AF65-F5344CB8AC3E}">
        <p14:creationId xmlns:p14="http://schemas.microsoft.com/office/powerpoint/2010/main" val="8061820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Adam</a:t>
            </a:r>
          </a:p>
        </p:txBody>
      </p:sp>
      <p:sp>
        <p:nvSpPr>
          <p:cNvPr id="3" name="Content Placeholder 2"/>
          <p:cNvSpPr>
            <a:spLocks noGrp="1"/>
          </p:cNvSpPr>
          <p:nvPr>
            <p:ph idx="1"/>
          </p:nvPr>
        </p:nvSpPr>
        <p:spPr/>
        <p:txBody>
          <a:bodyPr/>
          <a:lstStyle/>
          <a:p>
            <a:pPr marL="342900" indent="-342900">
              <a:buFont typeface="Arial" charset="0"/>
              <a:buChar char="•"/>
            </a:pPr>
            <a:r>
              <a:rPr lang="en-US" sz="2400" dirty="0" err="1">
                <a:solidFill>
                  <a:srgbClr val="0000FF"/>
                </a:solidFill>
              </a:rPr>
              <a:t>RMSProp</a:t>
            </a:r>
            <a:r>
              <a:rPr lang="en-US" sz="2400" dirty="0">
                <a:solidFill>
                  <a:srgbClr val="0000FF"/>
                </a:solidFill>
              </a:rPr>
              <a:t> + Momentum</a:t>
            </a:r>
          </a:p>
          <a:p>
            <a:pPr marL="342900" indent="-342900">
              <a:buFont typeface="Arial" charset="0"/>
              <a:buChar char="•"/>
            </a:pPr>
            <a:r>
              <a:rPr lang="en-US" sz="2400" dirty="0">
                <a:solidFill>
                  <a:srgbClr val="000000"/>
                </a:solidFill>
              </a:rPr>
              <a:t>Estimate first moment:</a:t>
            </a:r>
          </a:p>
          <a:p>
            <a:pPr marL="571500" indent="-571500">
              <a:buFont typeface="Arial" charset="0"/>
              <a:buChar char="•"/>
            </a:pPr>
            <a:endParaRPr lang="en-US" sz="4400" dirty="0">
              <a:solidFill>
                <a:srgbClr val="000000"/>
              </a:solidFill>
            </a:endParaRPr>
          </a:p>
          <a:p>
            <a:pPr marL="342900" indent="-342900">
              <a:buFont typeface="Arial" charset="0"/>
              <a:buChar char="•"/>
            </a:pPr>
            <a:r>
              <a:rPr lang="en-US" sz="2400" dirty="0">
                <a:solidFill>
                  <a:srgbClr val="000000"/>
                </a:solidFill>
              </a:rPr>
              <a:t>Estimate second moment:</a:t>
            </a:r>
          </a:p>
          <a:p>
            <a:pPr marL="685800" indent="-685800">
              <a:buFont typeface="Arial" charset="0"/>
              <a:buChar char="•"/>
            </a:pPr>
            <a:endParaRPr lang="en-US" sz="4800" dirty="0">
              <a:solidFill>
                <a:srgbClr val="000000"/>
              </a:solidFill>
            </a:endParaRPr>
          </a:p>
          <a:p>
            <a:pPr marL="342900" indent="-342900">
              <a:buFont typeface="Arial" charset="0"/>
              <a:buChar char="•"/>
            </a:pPr>
            <a:r>
              <a:rPr lang="en-US" sz="2400" dirty="0">
                <a:solidFill>
                  <a:srgbClr val="000000"/>
                </a:solidFill>
              </a:rPr>
              <a:t>Update parameters:</a:t>
            </a:r>
          </a:p>
        </p:txBody>
      </p:sp>
      <p:sp>
        <p:nvSpPr>
          <p:cNvPr id="9" name="Slide Number Placeholder 8"/>
          <p:cNvSpPr>
            <a:spLocks noGrp="1"/>
          </p:cNvSpPr>
          <p:nvPr>
            <p:ph type="sldNum" sz="quarter" idx="12"/>
          </p:nvPr>
        </p:nvSpPr>
        <p:spPr/>
        <p:txBody>
          <a:bodyPr/>
          <a:lstStyle/>
          <a:p>
            <a:fld id="{82BAABBF-CE1E-8A4C-92D8-393D0291D808}" type="slidenum">
              <a:rPr lang="en-US" smtClean="0"/>
              <a:t>78</a:t>
            </a:fld>
            <a:endParaRPr lang="en-US"/>
          </a:p>
        </p:txBody>
      </p:sp>
      <p:sp>
        <p:nvSpPr>
          <p:cNvPr id="7" name="Cloud Callout 6"/>
          <p:cNvSpPr/>
          <p:nvPr/>
        </p:nvSpPr>
        <p:spPr>
          <a:xfrm>
            <a:off x="8324781" y="1722441"/>
            <a:ext cx="3230074" cy="1391261"/>
          </a:xfrm>
          <a:prstGeom prst="cloudCallout">
            <a:avLst>
              <a:gd name="adj1" fmla="val -59704"/>
              <a:gd name="adj2" fmla="val 6250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Also applies bias correction to </a:t>
            </a:r>
            <a:r>
              <a:rPr lang="en-US" sz="2400" i="1" dirty="0">
                <a:latin typeface="Times"/>
                <a:cs typeface="Times"/>
              </a:rPr>
              <a:t>v</a:t>
            </a:r>
            <a:r>
              <a:rPr lang="en-US" sz="2400" dirty="0"/>
              <a:t> and </a:t>
            </a:r>
            <a:r>
              <a:rPr lang="en-US" sz="2400" i="1" dirty="0">
                <a:latin typeface="Times"/>
                <a:cs typeface="Times"/>
              </a:rPr>
              <a:t>r</a:t>
            </a:r>
          </a:p>
        </p:txBody>
      </p:sp>
      <p:sp>
        <p:nvSpPr>
          <p:cNvPr id="8" name="TextBox 7"/>
          <p:cNvSpPr txBox="1"/>
          <p:nvPr/>
        </p:nvSpPr>
        <p:spPr>
          <a:xfrm>
            <a:off x="7553326" y="4772512"/>
            <a:ext cx="3114674" cy="1200328"/>
          </a:xfrm>
          <a:prstGeom prst="rect">
            <a:avLst/>
          </a:prstGeom>
          <a:noFill/>
        </p:spPr>
        <p:txBody>
          <a:bodyPr wrap="square" rtlCol="0">
            <a:spAutoFit/>
          </a:bodyPr>
          <a:lstStyle/>
          <a:p>
            <a:pPr algn="ctr"/>
            <a:r>
              <a:rPr lang="en-US" sz="2400" dirty="0">
                <a:solidFill>
                  <a:srgbClr val="0000FF"/>
                </a:solidFill>
              </a:rPr>
              <a:t>Works well in practice, is fairly robust to hyper-parameters</a:t>
            </a:r>
          </a:p>
        </p:txBody>
      </p:sp>
      <p:graphicFrame>
        <p:nvGraphicFramePr>
          <p:cNvPr id="10" name="Object 9"/>
          <p:cNvGraphicFramePr>
            <a:graphicFrameLocks noChangeAspect="1"/>
          </p:cNvGraphicFramePr>
          <p:nvPr/>
        </p:nvGraphicFramePr>
        <p:xfrm>
          <a:off x="4555331" y="2176097"/>
          <a:ext cx="3173413" cy="587375"/>
        </p:xfrm>
        <a:graphic>
          <a:graphicData uri="http://schemas.openxmlformats.org/presentationml/2006/ole">
            <mc:AlternateContent xmlns:mc="http://schemas.openxmlformats.org/markup-compatibility/2006">
              <mc:Choice xmlns:v="urn:schemas-microsoft-com:vml" Requires="v">
                <p:oleObj spid="_x0000_s17620" name="Equation" r:id="rId4" imgW="1168400" imgH="215900" progId="Equation.3">
                  <p:embed/>
                </p:oleObj>
              </mc:Choice>
              <mc:Fallback>
                <p:oleObj name="Equation" r:id="rId4" imgW="1168400" imgH="215900" progId="Equation.3">
                  <p:embed/>
                  <p:pic>
                    <p:nvPicPr>
                      <p:cNvPr id="0" name=""/>
                      <p:cNvPicPr/>
                      <p:nvPr/>
                    </p:nvPicPr>
                    <p:blipFill>
                      <a:blip r:embed="rId5"/>
                      <a:stretch>
                        <a:fillRect/>
                      </a:stretch>
                    </p:blipFill>
                    <p:spPr>
                      <a:xfrm>
                        <a:off x="4555331" y="2176097"/>
                        <a:ext cx="3173413" cy="587375"/>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4628528" y="3433990"/>
          <a:ext cx="3173413" cy="655637"/>
        </p:xfrm>
        <a:graphic>
          <a:graphicData uri="http://schemas.openxmlformats.org/presentationml/2006/ole">
            <mc:AlternateContent xmlns:mc="http://schemas.openxmlformats.org/markup-compatibility/2006">
              <mc:Choice xmlns:v="urn:schemas-microsoft-com:vml" Requires="v">
                <p:oleObj spid="_x0000_s17621" name="Equation" r:id="rId6" imgW="1168400" imgH="241300" progId="Equation.3">
                  <p:embed/>
                </p:oleObj>
              </mc:Choice>
              <mc:Fallback>
                <p:oleObj name="Equation" r:id="rId6" imgW="1168400" imgH="241300" progId="Equation.3">
                  <p:embed/>
                  <p:pic>
                    <p:nvPicPr>
                      <p:cNvPr id="0" name=""/>
                      <p:cNvPicPr/>
                      <p:nvPr/>
                    </p:nvPicPr>
                    <p:blipFill>
                      <a:blip r:embed="rId7"/>
                      <a:stretch>
                        <a:fillRect/>
                      </a:stretch>
                    </p:blipFill>
                    <p:spPr>
                      <a:xfrm>
                        <a:off x="4628528" y="3433990"/>
                        <a:ext cx="3173413" cy="655637"/>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xmlns="" id="{BD280C2F-2037-2A44-BB58-1E4E651358BD}"/>
              </a:ext>
            </a:extLst>
          </p:cNvPr>
          <p:cNvPicPr>
            <a:picLocks noChangeAspect="1"/>
          </p:cNvPicPr>
          <p:nvPr/>
        </p:nvPicPr>
        <p:blipFill>
          <a:blip r:embed="rId8"/>
          <a:stretch>
            <a:fillRect/>
          </a:stretch>
        </p:blipFill>
        <p:spPr>
          <a:xfrm>
            <a:off x="4237196" y="5058137"/>
            <a:ext cx="3316130" cy="750077"/>
          </a:xfrm>
          <a:prstGeom prst="rect">
            <a:avLst/>
          </a:prstGeom>
        </p:spPr>
      </p:pic>
    </p:spTree>
    <p:extLst>
      <p:ext uri="{BB962C8B-B14F-4D97-AF65-F5344CB8AC3E}">
        <p14:creationId xmlns:p14="http://schemas.microsoft.com/office/powerpoint/2010/main" val="19432973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b="1" dirty="0">
                <a:solidFill>
                  <a:schemeClr val="accent1"/>
                </a:solidFill>
              </a:rPr>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79</a:t>
            </a:fld>
            <a:endParaRPr lang="en-US"/>
          </a:p>
        </p:txBody>
      </p:sp>
    </p:spTree>
    <p:extLst>
      <p:ext uri="{BB962C8B-B14F-4D97-AF65-F5344CB8AC3E}">
        <p14:creationId xmlns:p14="http://schemas.microsoft.com/office/powerpoint/2010/main" val="489800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the Loss function</a:t>
            </a:r>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that gives the minimal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a:blip r:embed="rId4"/>
                <a:stretch>
                  <a:fillRect l="-959" t="-5405" b="-2702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20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Initialization</a:t>
            </a:r>
          </a:p>
        </p:txBody>
      </p:sp>
      <p:sp>
        <p:nvSpPr>
          <p:cNvPr id="3" name="Content Placeholder 2"/>
          <p:cNvSpPr>
            <a:spLocks noGrp="1"/>
          </p:cNvSpPr>
          <p:nvPr>
            <p:ph idx="1"/>
          </p:nvPr>
        </p:nvSpPr>
        <p:spPr/>
        <p:txBody>
          <a:bodyPr/>
          <a:lstStyle/>
          <a:p>
            <a:pPr marL="342900" indent="-342900">
              <a:spcAft>
                <a:spcPts val="1200"/>
              </a:spcAft>
              <a:buFont typeface="Arial" charset="0"/>
              <a:buChar char="•"/>
            </a:pPr>
            <a:r>
              <a:rPr lang="en-US" sz="2400" dirty="0"/>
              <a:t>Goal: </a:t>
            </a:r>
            <a:r>
              <a:rPr lang="en-US" sz="2400" dirty="0">
                <a:solidFill>
                  <a:srgbClr val="FF0000"/>
                </a:solidFill>
              </a:rPr>
              <a:t>break symmetry </a:t>
            </a:r>
            <a:r>
              <a:rPr lang="en-US" sz="2400" dirty="0"/>
              <a:t>between units</a:t>
            </a:r>
          </a:p>
          <a:p>
            <a:pPr lvl="1">
              <a:spcAft>
                <a:spcPts val="1200"/>
              </a:spcAft>
              <a:buFont typeface="Arial" charset="0"/>
              <a:buChar char="•"/>
            </a:pPr>
            <a:r>
              <a:rPr lang="en-US" sz="2400" dirty="0"/>
              <a:t>so that each unit computes a different function</a:t>
            </a:r>
          </a:p>
          <a:p>
            <a:pPr marL="342900" indent="-342900">
              <a:spcAft>
                <a:spcPts val="1200"/>
              </a:spcAft>
              <a:buFont typeface="Arial" charset="0"/>
              <a:buChar char="•"/>
            </a:pPr>
            <a:r>
              <a:rPr lang="en-US" sz="2400" dirty="0"/>
              <a:t>Initialize all weights (not biases) </a:t>
            </a:r>
            <a:r>
              <a:rPr lang="en-US" sz="2400" dirty="0">
                <a:solidFill>
                  <a:srgbClr val="0000FF"/>
                </a:solidFill>
              </a:rPr>
              <a:t>randomly</a:t>
            </a:r>
          </a:p>
          <a:p>
            <a:pPr lvl="1">
              <a:spcAft>
                <a:spcPts val="1200"/>
              </a:spcAft>
              <a:buFont typeface="Arial" charset="0"/>
              <a:buChar char="•"/>
            </a:pPr>
            <a:r>
              <a:rPr lang="en-US" sz="2400" dirty="0"/>
              <a:t>Gaussian or uniform distribution</a:t>
            </a:r>
          </a:p>
          <a:p>
            <a:pPr marL="342900" indent="-342900">
              <a:spcAft>
                <a:spcPts val="1200"/>
              </a:spcAft>
              <a:buFont typeface="Arial" charset="0"/>
              <a:buChar char="•"/>
            </a:pPr>
            <a:r>
              <a:rPr lang="en-US" sz="2400" dirty="0">
                <a:solidFill>
                  <a:srgbClr val="0000FF"/>
                </a:solidFill>
              </a:rPr>
              <a:t>Scale of initialization?</a:t>
            </a:r>
          </a:p>
          <a:p>
            <a:pPr lvl="1">
              <a:spcAft>
                <a:spcPts val="1200"/>
              </a:spcAft>
              <a:buFont typeface="Arial" charset="0"/>
              <a:buChar char="•"/>
            </a:pPr>
            <a:r>
              <a:rPr lang="en-US" sz="2400" i="1" dirty="0"/>
              <a:t>Large</a:t>
            </a:r>
            <a:r>
              <a:rPr lang="en-US" sz="2400" dirty="0"/>
              <a:t> -&gt; grad explosion,  </a:t>
            </a:r>
            <a:r>
              <a:rPr lang="en-US" sz="2400" i="1" dirty="0"/>
              <a:t>Small</a:t>
            </a:r>
            <a:r>
              <a:rPr lang="en-US" sz="2400" dirty="0"/>
              <a:t> -&gt; grad vanishing</a:t>
            </a:r>
          </a:p>
          <a:p>
            <a:pPr lvl="1">
              <a:spcAft>
                <a:spcPts val="1200"/>
              </a:spcAft>
            </a:pPr>
            <a:endParaRPr lang="en-US" sz="2400" dirty="0"/>
          </a:p>
          <a:p>
            <a:pPr marL="342900" indent="-342900">
              <a:spcAft>
                <a:spcPts val="1200"/>
              </a:spcAft>
              <a:buFont typeface="Arial" charset="0"/>
              <a:buChar char="•"/>
            </a:pPr>
            <a:endParaRPr lang="en-US" sz="2400" dirty="0"/>
          </a:p>
          <a:p>
            <a:pPr marL="342900" indent="-342900">
              <a:spcAft>
                <a:spcPts val="1200"/>
              </a:spcAft>
              <a:buFont typeface="Arial" charset="0"/>
              <a:buChar char="•"/>
            </a:pPr>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80</a:t>
            </a:fld>
            <a:endParaRPr lang="en-US"/>
          </a:p>
        </p:txBody>
      </p:sp>
    </p:spTree>
    <p:extLst>
      <p:ext uri="{BB962C8B-B14F-4D97-AF65-F5344CB8AC3E}">
        <p14:creationId xmlns:p14="http://schemas.microsoft.com/office/powerpoint/2010/main" val="1135614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Xavier Initialization</a:t>
            </a:r>
          </a:p>
        </p:txBody>
      </p:sp>
      <p:sp>
        <p:nvSpPr>
          <p:cNvPr id="6" name="Content Placeholder 5"/>
          <p:cNvSpPr>
            <a:spLocks noGrp="1"/>
          </p:cNvSpPr>
          <p:nvPr>
            <p:ph idx="1"/>
          </p:nvPr>
        </p:nvSpPr>
        <p:spPr/>
        <p:txBody>
          <a:bodyPr/>
          <a:lstStyle/>
          <a:p>
            <a:pPr marL="342900" indent="-342900">
              <a:spcAft>
                <a:spcPts val="1200"/>
              </a:spcAft>
              <a:buFont typeface="Arial" charset="0"/>
              <a:buChar char="•"/>
            </a:pPr>
            <a:r>
              <a:rPr lang="en-US" sz="2400" dirty="0"/>
              <a:t>Heuristic for all outputs to have </a:t>
            </a:r>
            <a:r>
              <a:rPr lang="en-US" sz="2400" dirty="0">
                <a:solidFill>
                  <a:srgbClr val="0000FF"/>
                </a:solidFill>
              </a:rPr>
              <a:t>unit variance</a:t>
            </a:r>
          </a:p>
          <a:p>
            <a:pPr marL="342900" indent="-342900">
              <a:spcAft>
                <a:spcPts val="1200"/>
              </a:spcAft>
              <a:buFont typeface="Arial" charset="0"/>
              <a:buChar char="•"/>
            </a:pPr>
            <a:r>
              <a:rPr lang="en-US" sz="2400" dirty="0"/>
              <a:t>For a fully-connected layer with </a:t>
            </a:r>
            <a:r>
              <a:rPr lang="en-US" sz="2400" i="1" dirty="0">
                <a:latin typeface="Times"/>
                <a:cs typeface="Times"/>
              </a:rPr>
              <a:t>m</a:t>
            </a:r>
            <a:r>
              <a:rPr lang="en-US" sz="2400" dirty="0"/>
              <a:t> inputs:</a:t>
            </a:r>
          </a:p>
          <a:p>
            <a:pPr marL="342900" indent="-342900">
              <a:spcAft>
                <a:spcPts val="1200"/>
              </a:spcAft>
              <a:buFont typeface="Arial" charset="0"/>
              <a:buChar char="•"/>
            </a:pPr>
            <a:endParaRPr lang="en-US" sz="2400" dirty="0"/>
          </a:p>
          <a:p>
            <a:pPr marL="342900" indent="-342900">
              <a:spcAft>
                <a:spcPts val="1200"/>
              </a:spcAft>
              <a:buFont typeface="Arial" charset="0"/>
              <a:buChar char="•"/>
            </a:pPr>
            <a:endParaRPr lang="en-US" sz="2400" dirty="0"/>
          </a:p>
          <a:p>
            <a:pPr marL="342900" indent="-342900">
              <a:spcAft>
                <a:spcPts val="1200"/>
              </a:spcAft>
              <a:buFont typeface="Arial" charset="0"/>
              <a:buChar char="•"/>
            </a:pPr>
            <a:r>
              <a:rPr lang="en-US" sz="2400" dirty="0"/>
              <a:t>For </a:t>
            </a:r>
            <a:r>
              <a:rPr lang="en-US" sz="2400" dirty="0" err="1"/>
              <a:t>ReLU</a:t>
            </a:r>
            <a:r>
              <a:rPr lang="en-US" sz="2400" dirty="0"/>
              <a:t> units, it is recommended:</a:t>
            </a:r>
          </a:p>
          <a:p>
            <a:pPr marL="342900" indent="-342900">
              <a:spcAft>
                <a:spcPts val="1200"/>
              </a:spcAft>
              <a:buFont typeface="Arial" charset="0"/>
              <a:buChar char="•"/>
            </a:pPr>
            <a:endParaRPr lang="en-US" sz="2400" dirty="0"/>
          </a:p>
          <a:p>
            <a:pPr lvl="1">
              <a:spcAft>
                <a:spcPts val="1200"/>
              </a:spcAft>
            </a:pPr>
            <a:endParaRPr lang="en-US" sz="1800" dirty="0"/>
          </a:p>
          <a:p>
            <a:pPr lvl="1">
              <a:spcAft>
                <a:spcPts val="1200"/>
              </a:spcAft>
            </a:pPr>
            <a:endParaRPr lang="en-US" sz="1800" dirty="0"/>
          </a:p>
          <a:p>
            <a:pPr marL="342900" indent="-342900">
              <a:spcAft>
                <a:spcPts val="1200"/>
              </a:spcAft>
              <a:buFont typeface="Arial" charset="0"/>
              <a:buChar char="•"/>
            </a:pPr>
            <a:endParaRPr lang="en-US" sz="2400" dirty="0"/>
          </a:p>
          <a:p>
            <a:pPr lvl="1">
              <a:spcAft>
                <a:spcPts val="1200"/>
              </a:spcAft>
            </a:pPr>
            <a:endParaRPr lang="en-US" sz="1800" dirty="0"/>
          </a:p>
          <a:p>
            <a:pPr lvl="1">
              <a:spcAft>
                <a:spcPts val="1200"/>
              </a:spcAft>
            </a:pPr>
            <a:endParaRPr lang="en-US" sz="1800" dirty="0"/>
          </a:p>
          <a:p>
            <a:pPr lvl="1">
              <a:spcAft>
                <a:spcPts val="1200"/>
              </a:spcAft>
            </a:pPr>
            <a:endParaRPr lang="en-US" sz="1800" dirty="0"/>
          </a:p>
          <a:p>
            <a:pPr lvl="1">
              <a:spcAft>
                <a:spcPts val="1200"/>
              </a:spcAft>
            </a:pPr>
            <a:endParaRPr lang="en-US" sz="1800" dirty="0"/>
          </a:p>
          <a:p>
            <a:pPr lvl="1">
              <a:spcAft>
                <a:spcPts val="1200"/>
              </a:spcAft>
            </a:pPr>
            <a:endParaRPr lang="en-US" sz="1800" dirty="0"/>
          </a:p>
        </p:txBody>
      </p:sp>
      <p:sp>
        <p:nvSpPr>
          <p:cNvPr id="3" name="Slide Number Placeholder 2"/>
          <p:cNvSpPr>
            <a:spLocks noGrp="1"/>
          </p:cNvSpPr>
          <p:nvPr>
            <p:ph type="sldNum" sz="quarter" idx="12"/>
          </p:nvPr>
        </p:nvSpPr>
        <p:spPr/>
        <p:txBody>
          <a:bodyPr/>
          <a:lstStyle/>
          <a:p>
            <a:fld id="{82BAABBF-CE1E-8A4C-92D8-393D0291D808}" type="slidenum">
              <a:rPr lang="en-US" smtClean="0"/>
              <a:t>81</a:t>
            </a:fld>
            <a:endParaRPr lang="en-US"/>
          </a:p>
        </p:txBody>
      </p:sp>
      <p:graphicFrame>
        <p:nvGraphicFramePr>
          <p:cNvPr id="7" name="Object 6"/>
          <p:cNvGraphicFramePr>
            <a:graphicFrameLocks noChangeAspect="1"/>
          </p:cNvGraphicFramePr>
          <p:nvPr/>
        </p:nvGraphicFramePr>
        <p:xfrm>
          <a:off x="4955381" y="2423227"/>
          <a:ext cx="2281238" cy="1020763"/>
        </p:xfrm>
        <a:graphic>
          <a:graphicData uri="http://schemas.openxmlformats.org/presentationml/2006/ole">
            <mc:AlternateContent xmlns:mc="http://schemas.openxmlformats.org/markup-compatibility/2006">
              <mc:Choice xmlns:v="urn:schemas-microsoft-com:vml" Requires="v">
                <p:oleObj spid="_x0000_s18594" name="Equation" r:id="rId4" imgW="965200" imgH="431800" progId="Equation.3">
                  <p:embed/>
                </p:oleObj>
              </mc:Choice>
              <mc:Fallback>
                <p:oleObj name="Equation" r:id="rId4" imgW="965200" imgH="431800" progId="Equation.3">
                  <p:embed/>
                  <p:pic>
                    <p:nvPicPr>
                      <p:cNvPr id="0" name=""/>
                      <p:cNvPicPr/>
                      <p:nvPr/>
                    </p:nvPicPr>
                    <p:blipFill>
                      <a:blip r:embed="rId5"/>
                      <a:stretch>
                        <a:fillRect/>
                      </a:stretch>
                    </p:blipFill>
                    <p:spPr>
                      <a:xfrm>
                        <a:off x="4955381" y="2423227"/>
                        <a:ext cx="2281238" cy="1020763"/>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4856300" y="4164086"/>
          <a:ext cx="2281238" cy="1020762"/>
        </p:xfrm>
        <a:graphic>
          <a:graphicData uri="http://schemas.openxmlformats.org/presentationml/2006/ole">
            <mc:AlternateContent xmlns:mc="http://schemas.openxmlformats.org/markup-compatibility/2006">
              <mc:Choice xmlns:v="urn:schemas-microsoft-com:vml" Requires="v">
                <p:oleObj spid="_x0000_s18595" name="Equation" r:id="rId6" imgW="965200" imgH="431800" progId="Equation.3">
                  <p:embed/>
                </p:oleObj>
              </mc:Choice>
              <mc:Fallback>
                <p:oleObj name="Equation" r:id="rId6" imgW="965200" imgH="431800" progId="Equation.3">
                  <p:embed/>
                  <p:pic>
                    <p:nvPicPr>
                      <p:cNvPr id="0" name=""/>
                      <p:cNvPicPr/>
                      <p:nvPr/>
                    </p:nvPicPr>
                    <p:blipFill>
                      <a:blip r:embed="rId7"/>
                      <a:stretch>
                        <a:fillRect/>
                      </a:stretch>
                    </p:blipFill>
                    <p:spPr>
                      <a:xfrm>
                        <a:off x="4856300" y="4164086"/>
                        <a:ext cx="2281238" cy="1020762"/>
                      </a:xfrm>
                      <a:prstGeom prst="rect">
                        <a:avLst/>
                      </a:prstGeom>
                    </p:spPr>
                  </p:pic>
                </p:oleObj>
              </mc:Fallback>
            </mc:AlternateContent>
          </a:graphicData>
        </a:graphic>
      </p:graphicFrame>
    </p:spTree>
    <p:extLst>
      <p:ext uri="{BB962C8B-B14F-4D97-AF65-F5344CB8AC3E}">
        <p14:creationId xmlns:p14="http://schemas.microsoft.com/office/powerpoint/2010/main" val="3447569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Initialization</a:t>
            </a:r>
          </a:p>
        </p:txBody>
      </p:sp>
      <p:sp>
        <p:nvSpPr>
          <p:cNvPr id="3" name="Content Placeholder 2"/>
          <p:cNvSpPr>
            <a:spLocks noGrp="1"/>
          </p:cNvSpPr>
          <p:nvPr>
            <p:ph idx="1"/>
          </p:nvPr>
        </p:nvSpPr>
        <p:spPr>
          <a:xfrm>
            <a:off x="1030442" y="1229474"/>
            <a:ext cx="8686801" cy="5101492"/>
          </a:xfrm>
        </p:spPr>
        <p:txBody>
          <a:bodyPr>
            <a:normAutofit/>
          </a:bodyPr>
          <a:lstStyle/>
          <a:p>
            <a:pPr marL="342900" indent="-342900">
              <a:spcAft>
                <a:spcPts val="1200"/>
              </a:spcAft>
              <a:buFont typeface="Arial" charset="0"/>
              <a:buChar char="•"/>
            </a:pPr>
            <a:r>
              <a:rPr lang="en-US" sz="2400" dirty="0"/>
              <a:t>Fully-connected layer with </a:t>
            </a:r>
            <a:r>
              <a:rPr lang="en-US" sz="2400" i="1" dirty="0">
                <a:latin typeface="Times"/>
                <a:cs typeface="Times"/>
              </a:rPr>
              <a:t>m</a:t>
            </a:r>
            <a:r>
              <a:rPr lang="en-US" sz="2400" dirty="0"/>
              <a:t> inputs, </a:t>
            </a:r>
            <a:r>
              <a:rPr lang="en-US" sz="2400" i="1" dirty="0">
                <a:latin typeface="Times"/>
                <a:cs typeface="Times"/>
              </a:rPr>
              <a:t>n</a:t>
            </a:r>
            <a:r>
              <a:rPr lang="en-US" sz="2400" dirty="0"/>
              <a:t> outputs:</a:t>
            </a:r>
          </a:p>
          <a:p>
            <a:pPr marL="685800" indent="-685800">
              <a:spcAft>
                <a:spcPts val="1200"/>
              </a:spcAft>
              <a:buFont typeface="Arial" charset="0"/>
              <a:buChar char="•"/>
            </a:pPr>
            <a:endParaRPr lang="en-US" sz="4800" dirty="0"/>
          </a:p>
          <a:p>
            <a:pPr marL="342900" indent="-342900">
              <a:spcAft>
                <a:spcPts val="1200"/>
              </a:spcAft>
              <a:buFont typeface="Arial" charset="0"/>
              <a:buChar char="•"/>
            </a:pPr>
            <a:endParaRPr lang="en-US" sz="2400" dirty="0"/>
          </a:p>
          <a:p>
            <a:pPr marL="342900" indent="-342900">
              <a:spcAft>
                <a:spcPts val="1200"/>
              </a:spcAft>
              <a:buFont typeface="Arial" charset="0"/>
              <a:buChar char="•"/>
            </a:pPr>
            <a:r>
              <a:rPr lang="en-US" sz="2400" dirty="0"/>
              <a:t>Heuristic trades off between initialize all layers have </a:t>
            </a:r>
            <a:r>
              <a:rPr lang="en-US" sz="2400" dirty="0">
                <a:solidFill>
                  <a:srgbClr val="000000"/>
                </a:solidFill>
              </a:rPr>
              <a:t>same activation and gradient variance</a:t>
            </a:r>
          </a:p>
          <a:p>
            <a:pPr marL="342900" indent="-342900">
              <a:spcAft>
                <a:spcPts val="1200"/>
              </a:spcAft>
              <a:buFont typeface="Arial" charset="0"/>
              <a:buChar char="•"/>
            </a:pPr>
            <a:r>
              <a:rPr lang="en-US" sz="2400" dirty="0">
                <a:solidFill>
                  <a:srgbClr val="0000FF"/>
                </a:solidFill>
              </a:rPr>
              <a:t>Sparse</a:t>
            </a:r>
            <a:r>
              <a:rPr lang="en-US" sz="2400" dirty="0"/>
              <a:t> variant when </a:t>
            </a:r>
            <a:r>
              <a:rPr lang="en-US" sz="2400" i="1" dirty="0">
                <a:latin typeface="Times"/>
                <a:cs typeface="Times"/>
              </a:rPr>
              <a:t>m </a:t>
            </a:r>
            <a:r>
              <a:rPr lang="en-US" sz="2400" dirty="0">
                <a:solidFill>
                  <a:srgbClr val="000000"/>
                </a:solidFill>
              </a:rPr>
              <a:t>is large</a:t>
            </a:r>
            <a:endParaRPr lang="en-US" sz="2400" dirty="0"/>
          </a:p>
          <a:p>
            <a:pPr lvl="1">
              <a:spcAft>
                <a:spcPts val="1200"/>
              </a:spcAft>
            </a:pPr>
            <a:r>
              <a:rPr lang="en-US" sz="1800" dirty="0"/>
              <a:t> </a:t>
            </a:r>
            <a:r>
              <a:rPr lang="en-US" sz="2000" dirty="0"/>
              <a:t>Initialize </a:t>
            </a:r>
            <a:r>
              <a:rPr lang="en-US" sz="2000" i="1" dirty="0"/>
              <a:t>k</a:t>
            </a:r>
            <a:r>
              <a:rPr lang="en-US" sz="2000" dirty="0"/>
              <a:t> nonzero weights in each unit</a:t>
            </a:r>
          </a:p>
          <a:p>
            <a:pPr lvl="1">
              <a:spcAft>
                <a:spcPts val="1200"/>
              </a:spcAft>
            </a:pPr>
            <a:endParaRPr lang="en-US" sz="1800" dirty="0"/>
          </a:p>
          <a:p>
            <a:pPr marL="342900" indent="-342900">
              <a:spcAft>
                <a:spcPts val="1200"/>
              </a:spcAft>
              <a:buFont typeface="Arial" charset="0"/>
              <a:buChar char="•"/>
            </a:pPr>
            <a:endParaRPr lang="en-US" sz="2400" dirty="0"/>
          </a:p>
        </p:txBody>
      </p:sp>
      <p:sp>
        <p:nvSpPr>
          <p:cNvPr id="5" name="Slide Number Placeholder 4"/>
          <p:cNvSpPr>
            <a:spLocks noGrp="1"/>
          </p:cNvSpPr>
          <p:nvPr>
            <p:ph type="sldNum" sz="quarter" idx="12"/>
          </p:nvPr>
        </p:nvSpPr>
        <p:spPr/>
        <p:txBody>
          <a:bodyPr/>
          <a:lstStyle/>
          <a:p>
            <a:fld id="{82BAABBF-CE1E-8A4C-92D8-393D0291D808}" type="slidenum">
              <a:rPr lang="en-US" smtClean="0"/>
              <a:t>82</a:t>
            </a:fld>
            <a:endParaRPr lang="en-US"/>
          </a:p>
        </p:txBody>
      </p:sp>
      <p:graphicFrame>
        <p:nvGraphicFramePr>
          <p:cNvPr id="6" name="Object 5"/>
          <p:cNvGraphicFramePr>
            <a:graphicFrameLocks noChangeAspect="1"/>
          </p:cNvGraphicFramePr>
          <p:nvPr/>
        </p:nvGraphicFramePr>
        <p:xfrm>
          <a:off x="3884614" y="2162679"/>
          <a:ext cx="4087079" cy="1171227"/>
        </p:xfrm>
        <a:graphic>
          <a:graphicData uri="http://schemas.openxmlformats.org/presentationml/2006/ole">
            <mc:AlternateContent xmlns:mc="http://schemas.openxmlformats.org/markup-compatibility/2006">
              <mc:Choice xmlns:v="urn:schemas-microsoft-com:vml" Requires="v">
                <p:oleObj spid="_x0000_s19539" name="Equation" r:id="rId4" imgW="1727200" imgH="495300" progId="Equation.3">
                  <p:embed/>
                </p:oleObj>
              </mc:Choice>
              <mc:Fallback>
                <p:oleObj name="Equation" r:id="rId4" imgW="1727200" imgH="495300" progId="Equation.3">
                  <p:embed/>
                  <p:pic>
                    <p:nvPicPr>
                      <p:cNvPr id="0" name=""/>
                      <p:cNvPicPr/>
                      <p:nvPr/>
                    </p:nvPicPr>
                    <p:blipFill>
                      <a:blip r:embed="rId5"/>
                      <a:stretch>
                        <a:fillRect/>
                      </a:stretch>
                    </p:blipFill>
                    <p:spPr>
                      <a:xfrm>
                        <a:off x="3884614" y="2162679"/>
                        <a:ext cx="4087079" cy="1171227"/>
                      </a:xfrm>
                      <a:prstGeom prst="rect">
                        <a:avLst/>
                      </a:prstGeom>
                    </p:spPr>
                  </p:pic>
                </p:oleObj>
              </mc:Fallback>
            </mc:AlternateContent>
          </a:graphicData>
        </a:graphic>
      </p:graphicFrame>
    </p:spTree>
    <p:extLst>
      <p:ext uri="{BB962C8B-B14F-4D97-AF65-F5344CB8AC3E}">
        <p14:creationId xmlns:p14="http://schemas.microsoft.com/office/powerpoint/2010/main" val="892747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Initialization</a:t>
            </a:r>
          </a:p>
        </p:txBody>
      </p:sp>
      <p:sp>
        <p:nvSpPr>
          <p:cNvPr id="3" name="Content Placeholder 2"/>
          <p:cNvSpPr>
            <a:spLocks noGrp="1"/>
          </p:cNvSpPr>
          <p:nvPr>
            <p:ph idx="1"/>
          </p:nvPr>
        </p:nvSpPr>
        <p:spPr/>
        <p:txBody>
          <a:bodyPr/>
          <a:lstStyle/>
          <a:p>
            <a:pPr marL="342900" indent="-342900">
              <a:spcAft>
                <a:spcPts val="600"/>
              </a:spcAft>
              <a:buFont typeface="Arial" charset="0"/>
              <a:buChar char="•"/>
            </a:pPr>
            <a:r>
              <a:rPr lang="en-US" sz="2400" dirty="0"/>
              <a:t>Output unit bias</a:t>
            </a:r>
          </a:p>
          <a:p>
            <a:pPr lvl="1">
              <a:spcAft>
                <a:spcPts val="600"/>
              </a:spcAft>
              <a:buFont typeface="Arial" charset="0"/>
              <a:buChar char="•"/>
            </a:pPr>
            <a:r>
              <a:rPr lang="en-US" sz="2200" dirty="0">
                <a:solidFill>
                  <a:srgbClr val="0000FF"/>
                </a:solidFill>
              </a:rPr>
              <a:t>Marginal statistics </a:t>
            </a:r>
            <a:r>
              <a:rPr lang="en-US" sz="2200" dirty="0"/>
              <a:t>of the output in the training set</a:t>
            </a:r>
          </a:p>
          <a:p>
            <a:pPr marL="342900" indent="-342900">
              <a:spcAft>
                <a:spcPts val="600"/>
              </a:spcAft>
              <a:buFont typeface="Arial" charset="0"/>
              <a:buChar char="•"/>
            </a:pPr>
            <a:r>
              <a:rPr lang="en-US" sz="2400" dirty="0"/>
              <a:t>Hidden unit bias</a:t>
            </a:r>
          </a:p>
          <a:p>
            <a:pPr lvl="1">
              <a:spcAft>
                <a:spcPts val="600"/>
              </a:spcAft>
              <a:buFont typeface="Arial" charset="0"/>
              <a:buChar char="•"/>
            </a:pPr>
            <a:r>
              <a:rPr lang="en-US" sz="2200" dirty="0">
                <a:solidFill>
                  <a:srgbClr val="0000FF"/>
                </a:solidFill>
              </a:rPr>
              <a:t>Avoid saturation </a:t>
            </a:r>
            <a:r>
              <a:rPr lang="en-US" sz="2200" dirty="0"/>
              <a:t>at initialization</a:t>
            </a:r>
          </a:p>
          <a:p>
            <a:pPr lvl="1">
              <a:spcAft>
                <a:spcPts val="600"/>
              </a:spcAft>
              <a:buFont typeface="Arial" charset="0"/>
              <a:buChar char="•"/>
            </a:pPr>
            <a:r>
              <a:rPr lang="en-US" sz="2200" dirty="0"/>
              <a:t>E.g. in </a:t>
            </a:r>
            <a:r>
              <a:rPr lang="en-US" sz="2200" dirty="0" err="1"/>
              <a:t>ReLU</a:t>
            </a:r>
            <a:r>
              <a:rPr lang="en-US" sz="2200" dirty="0"/>
              <a:t>, initialize bias to 0.1 instead of 0</a:t>
            </a:r>
          </a:p>
          <a:p>
            <a:pPr marL="342900" indent="-342900">
              <a:spcAft>
                <a:spcPts val="600"/>
              </a:spcAft>
              <a:buFont typeface="Arial" charset="0"/>
              <a:buChar char="•"/>
            </a:pPr>
            <a:r>
              <a:rPr lang="en-US" sz="2400" dirty="0"/>
              <a:t>Units controlling participation of other units</a:t>
            </a:r>
          </a:p>
          <a:p>
            <a:pPr lvl="1">
              <a:spcAft>
                <a:spcPts val="600"/>
              </a:spcAft>
              <a:buFont typeface="Arial" charset="0"/>
              <a:buChar char="•"/>
            </a:pPr>
            <a:r>
              <a:rPr lang="en-US" sz="2200" dirty="0"/>
              <a:t>Set bias to allow participation at initialization</a:t>
            </a:r>
          </a:p>
          <a:p>
            <a:pPr marL="342900" indent="-342900">
              <a:spcAft>
                <a:spcPts val="600"/>
              </a:spcAft>
              <a:buFont typeface="Arial" charset="0"/>
              <a:buChar char="•"/>
            </a:pPr>
            <a:endParaRPr lang="en-US" sz="2400" dirty="0"/>
          </a:p>
          <a:p>
            <a:pPr marL="342900" indent="-342900">
              <a:spcAft>
                <a:spcPts val="600"/>
              </a:spcAft>
              <a:buFont typeface="Arial" charset="0"/>
              <a:buChar char="•"/>
            </a:pPr>
            <a:endParaRPr lang="en-US" sz="2400" dirty="0"/>
          </a:p>
          <a:p>
            <a:pPr lvl="1">
              <a:spcAft>
                <a:spcPts val="600"/>
              </a:spcAft>
              <a:buFont typeface="Arial" charset="0"/>
              <a:buChar char="•"/>
            </a:pPr>
            <a:endParaRPr lang="en-US" sz="1800" dirty="0"/>
          </a:p>
        </p:txBody>
      </p:sp>
      <p:sp>
        <p:nvSpPr>
          <p:cNvPr id="4" name="Slide Number Placeholder 3"/>
          <p:cNvSpPr>
            <a:spLocks noGrp="1"/>
          </p:cNvSpPr>
          <p:nvPr>
            <p:ph type="sldNum" sz="quarter" idx="12"/>
          </p:nvPr>
        </p:nvSpPr>
        <p:spPr/>
        <p:txBody>
          <a:bodyPr/>
          <a:lstStyle/>
          <a:p>
            <a:fld id="{82BAABBF-CE1E-8A4C-92D8-393D0291D808}" type="slidenum">
              <a:rPr lang="en-US" smtClean="0"/>
              <a:t>83</a:t>
            </a:fld>
            <a:endParaRPr lang="en-US"/>
          </a:p>
        </p:txBody>
      </p:sp>
    </p:spTree>
    <p:extLst>
      <p:ext uri="{BB962C8B-B14F-4D97-AF65-F5344CB8AC3E}">
        <p14:creationId xmlns:p14="http://schemas.microsoft.com/office/powerpoint/2010/main" val="724643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84</a:t>
            </a:fld>
            <a:endParaRPr lang="en-US"/>
          </a:p>
        </p:txBody>
      </p:sp>
      <p:pic>
        <p:nvPicPr>
          <p:cNvPr id="5" name="slide.url=http://ruder.io/optimizing-gradient-descent/index.html#ada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1097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z="2400" dirty="0"/>
              <a:t>Challenges in Optimization</a:t>
            </a:r>
          </a:p>
          <a:p>
            <a:r>
              <a:rPr lang="en-US" sz="2400" dirty="0"/>
              <a:t>Momentum</a:t>
            </a:r>
          </a:p>
          <a:p>
            <a:r>
              <a:rPr lang="en-US" sz="2400" dirty="0"/>
              <a:t>Adaptive Learning Rate</a:t>
            </a:r>
          </a:p>
          <a:p>
            <a:r>
              <a:rPr lang="en-US" sz="2400" dirty="0"/>
              <a:t>Parameter Initialization </a:t>
            </a:r>
          </a:p>
          <a:p>
            <a:r>
              <a:rPr lang="en-US" sz="2400" dirty="0">
                <a:solidFill>
                  <a:srgbClr val="0000FF"/>
                </a:solidFill>
              </a:rPr>
              <a:t>Batch Normalization</a:t>
            </a:r>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85</a:t>
            </a:fld>
            <a:endParaRPr lang="en-US"/>
          </a:p>
        </p:txBody>
      </p:sp>
    </p:spTree>
    <p:extLst>
      <p:ext uri="{BB962C8B-B14F-4D97-AF65-F5344CB8AC3E}">
        <p14:creationId xmlns:p14="http://schemas.microsoft.com/office/powerpoint/2010/main" val="9338329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Normalization</a:t>
            </a:r>
          </a:p>
        </p:txBody>
      </p:sp>
      <p:sp>
        <p:nvSpPr>
          <p:cNvPr id="3" name="Content Placeholder 2"/>
          <p:cNvSpPr>
            <a:spLocks noGrp="1"/>
          </p:cNvSpPr>
          <p:nvPr>
            <p:ph idx="1"/>
          </p:nvPr>
        </p:nvSpPr>
        <p:spPr>
          <a:xfrm>
            <a:off x="1115953" y="1141762"/>
            <a:ext cx="9923107" cy="4898327"/>
          </a:xfrm>
        </p:spPr>
        <p:txBody>
          <a:bodyPr/>
          <a:lstStyle/>
          <a:p>
            <a:r>
              <a:rPr lang="en-US" sz="2400" dirty="0"/>
              <a:t>Good practice to normalize features before applying learning algorithm:</a:t>
            </a:r>
          </a:p>
          <a:p>
            <a:endParaRPr lang="en-US" sz="2400" dirty="0"/>
          </a:p>
          <a:p>
            <a:endParaRPr lang="en-US" sz="2400" dirty="0"/>
          </a:p>
          <a:p>
            <a:endParaRPr lang="en-US" sz="6000" dirty="0"/>
          </a:p>
          <a:p>
            <a:r>
              <a:rPr lang="en-US" sz="2400" dirty="0"/>
              <a:t>Features in </a:t>
            </a:r>
            <a:r>
              <a:rPr lang="en-US" sz="2400" dirty="0">
                <a:solidFill>
                  <a:srgbClr val="0000FF"/>
                </a:solidFill>
              </a:rPr>
              <a:t>same scale</a:t>
            </a:r>
            <a:r>
              <a:rPr lang="en-US" sz="2400" dirty="0"/>
              <a:t>: mean 0 and variance 1</a:t>
            </a:r>
          </a:p>
          <a:p>
            <a:pPr lvl="1"/>
            <a:r>
              <a:rPr lang="en-US" sz="1800" dirty="0"/>
              <a:t>Speeds up learning</a:t>
            </a:r>
          </a:p>
          <a:p>
            <a:endParaRPr lang="en-US" sz="2400" dirty="0"/>
          </a:p>
          <a:p>
            <a:endParaRPr lang="en-US" sz="2400" dirty="0"/>
          </a:p>
          <a:p>
            <a:endParaRPr lang="en-US" sz="2400" dirty="0"/>
          </a:p>
          <a:p>
            <a:endParaRPr lang="en-US" sz="2400" dirty="0"/>
          </a:p>
          <a:p>
            <a:endParaRPr lang="en-US" sz="2400" dirty="0"/>
          </a:p>
        </p:txBody>
      </p:sp>
      <p:sp>
        <p:nvSpPr>
          <p:cNvPr id="10" name="Slide Number Placeholder 9"/>
          <p:cNvSpPr>
            <a:spLocks noGrp="1"/>
          </p:cNvSpPr>
          <p:nvPr>
            <p:ph type="sldNum" sz="quarter" idx="12"/>
          </p:nvPr>
        </p:nvSpPr>
        <p:spPr/>
        <p:txBody>
          <a:bodyPr/>
          <a:lstStyle/>
          <a:p>
            <a:fld id="{82BAABBF-CE1E-8A4C-92D8-393D0291D808}" type="slidenum">
              <a:rPr lang="en-US" smtClean="0"/>
              <a:t>86</a:t>
            </a:fld>
            <a:endParaRPr lang="en-US"/>
          </a:p>
        </p:txBody>
      </p:sp>
      <p:grpSp>
        <p:nvGrpSpPr>
          <p:cNvPr id="4" name="Group 3"/>
          <p:cNvGrpSpPr/>
          <p:nvPr/>
        </p:nvGrpSpPr>
        <p:grpSpPr>
          <a:xfrm>
            <a:off x="3506352" y="2174311"/>
            <a:ext cx="6759382" cy="1678773"/>
            <a:chOff x="3519604" y="2770659"/>
            <a:chExt cx="6759382" cy="1678773"/>
          </a:xfrm>
        </p:grpSpPr>
        <p:cxnSp>
          <p:nvCxnSpPr>
            <p:cNvPr id="6" name="Straight Arrow Connector 5"/>
            <p:cNvCxnSpPr/>
            <p:nvPr/>
          </p:nvCxnSpPr>
          <p:spPr>
            <a:xfrm flipH="1">
              <a:off x="6529050" y="3045411"/>
              <a:ext cx="448213" cy="2785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939911" y="2826681"/>
              <a:ext cx="3339075" cy="400110"/>
            </a:xfrm>
            <a:prstGeom prst="rect">
              <a:avLst/>
            </a:prstGeom>
            <a:noFill/>
          </p:spPr>
          <p:txBody>
            <a:bodyPr wrap="none" rtlCol="0">
              <a:spAutoFit/>
            </a:bodyPr>
            <a:lstStyle/>
            <a:p>
              <a:r>
                <a:rPr lang="en-US" sz="2000" dirty="0"/>
                <a:t>Vector of mean feature values</a:t>
              </a:r>
            </a:p>
          </p:txBody>
        </p:sp>
        <p:cxnSp>
          <p:nvCxnSpPr>
            <p:cNvPr id="8" name="Straight Arrow Connector 7"/>
            <p:cNvCxnSpPr/>
            <p:nvPr/>
          </p:nvCxnSpPr>
          <p:spPr>
            <a:xfrm flipH="1" flipV="1">
              <a:off x="6174216" y="4049323"/>
              <a:ext cx="448214" cy="2187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85077" y="4049322"/>
              <a:ext cx="3296120" cy="400110"/>
            </a:xfrm>
            <a:prstGeom prst="rect">
              <a:avLst/>
            </a:prstGeom>
            <a:noFill/>
          </p:spPr>
          <p:txBody>
            <a:bodyPr wrap="none" rtlCol="0">
              <a:spAutoFit/>
            </a:bodyPr>
            <a:lstStyle/>
            <a:p>
              <a:r>
                <a:rPr lang="en-US" sz="2000" dirty="0"/>
                <a:t>Vector of SD of feature values</a:t>
              </a:r>
            </a:p>
          </p:txBody>
        </p:sp>
        <p:cxnSp>
          <p:nvCxnSpPr>
            <p:cNvPr id="11" name="Straight Arrow Connector 10"/>
            <p:cNvCxnSpPr/>
            <p:nvPr/>
          </p:nvCxnSpPr>
          <p:spPr>
            <a:xfrm>
              <a:off x="5230754" y="3026737"/>
              <a:ext cx="413300" cy="2871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519604" y="2770659"/>
              <a:ext cx="1711150" cy="400110"/>
            </a:xfrm>
            <a:prstGeom prst="rect">
              <a:avLst/>
            </a:prstGeom>
            <a:noFill/>
          </p:spPr>
          <p:txBody>
            <a:bodyPr wrap="none" rtlCol="0">
              <a:spAutoFit/>
            </a:bodyPr>
            <a:lstStyle/>
            <a:p>
              <a:r>
                <a:rPr lang="en-US" sz="2000" dirty="0"/>
                <a:t>Feature vector</a:t>
              </a:r>
            </a:p>
          </p:txBody>
        </p:sp>
      </p:grpSp>
      <p:graphicFrame>
        <p:nvGraphicFramePr>
          <p:cNvPr id="13" name="Object 12"/>
          <p:cNvGraphicFramePr>
            <a:graphicFrameLocks noChangeAspect="1"/>
          </p:cNvGraphicFramePr>
          <p:nvPr/>
        </p:nvGraphicFramePr>
        <p:xfrm>
          <a:off x="4739724" y="2392916"/>
          <a:ext cx="1941513" cy="1203325"/>
        </p:xfrm>
        <a:graphic>
          <a:graphicData uri="http://schemas.openxmlformats.org/presentationml/2006/ole">
            <mc:AlternateContent xmlns:mc="http://schemas.openxmlformats.org/markup-compatibility/2006">
              <mc:Choice xmlns:v="urn:schemas-microsoft-com:vml" Requires="v">
                <p:oleObj spid="_x0000_s20563" name="Equation" r:id="rId4" imgW="635000" imgH="393700" progId="Equation.3">
                  <p:embed/>
                </p:oleObj>
              </mc:Choice>
              <mc:Fallback>
                <p:oleObj name="Equation" r:id="rId4" imgW="635000" imgH="393700" progId="Equation.3">
                  <p:embed/>
                  <p:pic>
                    <p:nvPicPr>
                      <p:cNvPr id="0" name=""/>
                      <p:cNvPicPr/>
                      <p:nvPr/>
                    </p:nvPicPr>
                    <p:blipFill>
                      <a:blip r:embed="rId5"/>
                      <a:stretch>
                        <a:fillRect/>
                      </a:stretch>
                    </p:blipFill>
                    <p:spPr>
                      <a:xfrm>
                        <a:off x="4739724" y="2392916"/>
                        <a:ext cx="1941513" cy="1203325"/>
                      </a:xfrm>
                      <a:prstGeom prst="rect">
                        <a:avLst/>
                      </a:prstGeom>
                    </p:spPr>
                  </p:pic>
                </p:oleObj>
              </mc:Fallback>
            </mc:AlternateContent>
          </a:graphicData>
        </a:graphic>
      </p:graphicFrame>
    </p:spTree>
    <p:extLst>
      <p:ext uri="{BB962C8B-B14F-4D97-AF65-F5344CB8AC3E}">
        <p14:creationId xmlns:p14="http://schemas.microsoft.com/office/powerpoint/2010/main" val="11871371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56214"/>
            <a:ext cx="10972800" cy="767276"/>
          </a:xfrm>
        </p:spPr>
        <p:txBody>
          <a:bodyPr/>
          <a:lstStyle/>
          <a:p>
            <a:r>
              <a:rPr lang="en-US" dirty="0"/>
              <a:t>Feature Normalization</a:t>
            </a:r>
          </a:p>
        </p:txBody>
      </p:sp>
      <p:grpSp>
        <p:nvGrpSpPr>
          <p:cNvPr id="3" name="Group 2"/>
          <p:cNvGrpSpPr>
            <a:grpSpLocks noChangeAspect="1"/>
          </p:cNvGrpSpPr>
          <p:nvPr/>
        </p:nvGrpSpPr>
        <p:grpSpPr>
          <a:xfrm>
            <a:off x="2073059" y="3020885"/>
            <a:ext cx="3933416" cy="1298850"/>
            <a:chOff x="1663090" y="1797052"/>
            <a:chExt cx="5794853" cy="2265995"/>
          </a:xfrm>
        </p:grpSpPr>
        <p:sp>
          <p:nvSpPr>
            <p:cNvPr id="4" name="Oval 3"/>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p:cNvGrpSpPr>
            <a:grpSpLocks noChangeAspect="1"/>
          </p:cNvGrpSpPr>
          <p:nvPr/>
        </p:nvGrpSpPr>
        <p:grpSpPr>
          <a:xfrm rot="19631026">
            <a:off x="7129467" y="2683467"/>
            <a:ext cx="2288800" cy="2304094"/>
            <a:chOff x="1663090" y="1797052"/>
            <a:chExt cx="5794853" cy="2265995"/>
          </a:xfrm>
        </p:grpSpPr>
        <p:sp>
          <p:nvSpPr>
            <p:cNvPr id="10" name="Oval 9"/>
            <p:cNvSpPr/>
            <p:nvPr/>
          </p:nvSpPr>
          <p:spPr>
            <a:xfrm>
              <a:off x="3712819" y="2618834"/>
              <a:ext cx="1806245" cy="6574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Arrow Connector 14"/>
          <p:cNvCxnSpPr/>
          <p:nvPr/>
        </p:nvCxnSpPr>
        <p:spPr>
          <a:xfrm flipV="1">
            <a:off x="2027677" y="5281946"/>
            <a:ext cx="395977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V="1">
            <a:off x="2027679" y="2345668"/>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6711832" y="5257055"/>
            <a:ext cx="3328204" cy="0"/>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H="1" flipV="1">
            <a:off x="6687750" y="2345669"/>
            <a:ext cx="24084" cy="2903771"/>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2359845" y="5627771"/>
            <a:ext cx="3341335" cy="400110"/>
          </a:xfrm>
          <a:prstGeom prst="rect">
            <a:avLst/>
          </a:prstGeom>
          <a:noFill/>
        </p:spPr>
        <p:txBody>
          <a:bodyPr wrap="square" rtlCol="0">
            <a:spAutoFit/>
          </a:bodyPr>
          <a:lstStyle/>
          <a:p>
            <a:pPr algn="ctr"/>
            <a:r>
              <a:rPr lang="en-US" sz="2000" dirty="0"/>
              <a:t>Before normalization</a:t>
            </a:r>
          </a:p>
        </p:txBody>
      </p:sp>
      <p:sp>
        <p:nvSpPr>
          <p:cNvPr id="25" name="TextBox 24"/>
          <p:cNvSpPr txBox="1"/>
          <p:nvPr/>
        </p:nvSpPr>
        <p:spPr>
          <a:xfrm>
            <a:off x="6687751" y="5637698"/>
            <a:ext cx="3341335" cy="400110"/>
          </a:xfrm>
          <a:prstGeom prst="rect">
            <a:avLst/>
          </a:prstGeom>
          <a:noFill/>
        </p:spPr>
        <p:txBody>
          <a:bodyPr wrap="square" rtlCol="0">
            <a:spAutoFit/>
          </a:bodyPr>
          <a:lstStyle/>
          <a:p>
            <a:pPr algn="ctr"/>
            <a:r>
              <a:rPr lang="en-US" sz="2000" dirty="0"/>
              <a:t>After normalization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F0F3D844-7595-7C41-ABFD-995560D63507}"/>
                  </a:ext>
                </a:extLst>
              </p:cNvPr>
              <p:cNvSpPr txBox="1"/>
              <p:nvPr/>
            </p:nvSpPr>
            <p:spPr>
              <a:xfrm>
                <a:off x="9306694" y="168826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3" name="TextBox 22">
                <a:extLst>
                  <a:ext uri="{FF2B5EF4-FFF2-40B4-BE49-F238E27FC236}">
                    <a16:creationId xmlns:a16="http://schemas.microsoft.com/office/drawing/2014/main" id="{F0F3D844-7595-7C41-ABFD-995560D63507}"/>
                  </a:ext>
                </a:extLst>
              </p:cNvPr>
              <p:cNvSpPr txBox="1">
                <a:spLocks noRot="1" noChangeAspect="1" noMove="1" noResize="1" noEditPoints="1" noAdjustHandles="1" noChangeArrowheads="1" noChangeShapeType="1" noTextEdit="1"/>
              </p:cNvSpPr>
              <p:nvPr/>
            </p:nvSpPr>
            <p:spPr>
              <a:xfrm>
                <a:off x="9306694" y="1688267"/>
                <a:ext cx="733342" cy="338554"/>
              </a:xfrm>
              <a:prstGeom prst="rect">
                <a:avLst/>
              </a:prstGeom>
              <a:blipFill>
                <a:blip r:embed="rId3"/>
                <a:stretch>
                  <a:fillRect l="-8475" r="-11864" b="-32143"/>
                </a:stretch>
              </a:blipFill>
            </p:spPr>
            <p:txBody>
              <a:bodyPr/>
              <a:lstStyle/>
              <a:p>
                <a:r>
                  <a:rPr lang="en-US">
                    <a:noFill/>
                  </a:rPr>
                  <a:t> </a:t>
                </a:r>
              </a:p>
            </p:txBody>
          </p:sp>
        </mc:Fallback>
      </mc:AlternateContent>
    </p:spTree>
    <p:extLst>
      <p:ext uri="{BB962C8B-B14F-4D97-AF65-F5344CB8AC3E}">
        <p14:creationId xmlns:p14="http://schemas.microsoft.com/office/powerpoint/2010/main" val="275256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Covariance Shift</a:t>
            </a:r>
          </a:p>
        </p:txBody>
      </p:sp>
      <p:sp>
        <p:nvSpPr>
          <p:cNvPr id="6" name="Content Placeholder 5"/>
          <p:cNvSpPr>
            <a:spLocks noGrp="1"/>
          </p:cNvSpPr>
          <p:nvPr>
            <p:ph idx="1"/>
          </p:nvPr>
        </p:nvSpPr>
        <p:spPr>
          <a:xfrm>
            <a:off x="2383074" y="1600201"/>
            <a:ext cx="7563584" cy="4898327"/>
          </a:xfrm>
        </p:spPr>
        <p:txBody>
          <a:bodyPr>
            <a:normAutofit/>
          </a:bodyPr>
          <a:lstStyle/>
          <a:p>
            <a:pPr algn="ctr"/>
            <a:r>
              <a:rPr lang="en-US" dirty="0"/>
              <a:t>Each hidden layer changes distribution of inputs to next layer: </a:t>
            </a:r>
            <a:r>
              <a:rPr lang="en-US" i="1" dirty="0"/>
              <a:t>slows down learning</a:t>
            </a:r>
          </a:p>
        </p:txBody>
      </p:sp>
      <p:sp>
        <p:nvSpPr>
          <p:cNvPr id="3" name="Slide Number Placeholder 2"/>
          <p:cNvSpPr>
            <a:spLocks noGrp="1"/>
          </p:cNvSpPr>
          <p:nvPr>
            <p:ph type="sldNum" sz="quarter" idx="12"/>
          </p:nvPr>
        </p:nvSpPr>
        <p:spPr/>
        <p:txBody>
          <a:bodyPr/>
          <a:lstStyle/>
          <a:p>
            <a:fld id="{82BAABBF-CE1E-8A4C-92D8-393D0291D808}" type="slidenum">
              <a:rPr lang="en-US" smtClean="0"/>
              <a:t>88</a:t>
            </a:fld>
            <a:endParaRPr lang="en-US"/>
          </a:p>
        </p:txBody>
      </p:sp>
      <p:sp>
        <p:nvSpPr>
          <p:cNvPr id="5" name="Oval Callout 4"/>
          <p:cNvSpPr/>
          <p:nvPr/>
        </p:nvSpPr>
        <p:spPr>
          <a:xfrm>
            <a:off x="2946335" y="6029734"/>
            <a:ext cx="2443497" cy="655532"/>
          </a:xfrm>
          <a:prstGeom prst="wedgeEllipseCallout">
            <a:avLst>
              <a:gd name="adj1" fmla="val 43581"/>
              <a:gd name="adj2" fmla="val -8563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2</a:t>
            </a:r>
          </a:p>
        </p:txBody>
      </p:sp>
      <p:sp>
        <p:nvSpPr>
          <p:cNvPr id="8" name="Oval Callout 7"/>
          <p:cNvSpPr/>
          <p:nvPr/>
        </p:nvSpPr>
        <p:spPr>
          <a:xfrm>
            <a:off x="6898396" y="6029734"/>
            <a:ext cx="2424820" cy="655532"/>
          </a:xfrm>
          <a:prstGeom prst="wedgeEllipseCallout">
            <a:avLst>
              <a:gd name="adj1" fmla="val -30107"/>
              <a:gd name="adj2" fmla="val -827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a:t>
            </a:r>
            <a:r>
              <a:rPr lang="en-US" i="1" dirty="0">
                <a:latin typeface="Times"/>
                <a:cs typeface="Times"/>
              </a:rPr>
              <a:t>n</a:t>
            </a:r>
          </a:p>
        </p:txBody>
      </p:sp>
      <p:sp>
        <p:nvSpPr>
          <p:cNvPr id="9" name="TextBox 8"/>
          <p:cNvSpPr txBox="1"/>
          <p:nvPr/>
        </p:nvSpPr>
        <p:spPr>
          <a:xfrm>
            <a:off x="6043475" y="5852197"/>
            <a:ext cx="522915" cy="646331"/>
          </a:xfrm>
          <a:prstGeom prst="rect">
            <a:avLst/>
          </a:prstGeom>
          <a:noFill/>
        </p:spPr>
        <p:txBody>
          <a:bodyPr wrap="square" rtlCol="0">
            <a:spAutoFit/>
          </a:bodyPr>
          <a:lstStyle/>
          <a:p>
            <a:pPr algn="ctr"/>
            <a:r>
              <a:rPr lang="en-US" sz="3600" dirty="0"/>
              <a:t>…</a:t>
            </a:r>
          </a:p>
        </p:txBody>
      </p:sp>
      <p:pic>
        <p:nvPicPr>
          <p:cNvPr id="10" name="Picture 9"/>
          <p:cNvPicPr>
            <a:picLocks noChangeAspect="1"/>
          </p:cNvPicPr>
          <p:nvPr/>
        </p:nvPicPr>
        <p:blipFill>
          <a:blip r:embed="rId3"/>
          <a:stretch>
            <a:fillRect/>
          </a:stretch>
        </p:blipFill>
        <p:spPr>
          <a:xfrm>
            <a:off x="3227966" y="2821708"/>
            <a:ext cx="6095250" cy="3208026"/>
          </a:xfrm>
          <a:prstGeom prst="rect">
            <a:avLst/>
          </a:prstGeom>
        </p:spPr>
      </p:pic>
    </p:spTree>
    <p:extLst>
      <p:ext uri="{BB962C8B-B14F-4D97-AF65-F5344CB8AC3E}">
        <p14:creationId xmlns:p14="http://schemas.microsoft.com/office/powerpoint/2010/main" val="532955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Training time:</a:t>
            </a:r>
          </a:p>
          <a:p>
            <a:pPr lvl="1"/>
            <a:r>
              <a:rPr lang="en-US" dirty="0"/>
              <a:t>Mini-batch of activations for layer to normalize</a:t>
            </a:r>
          </a:p>
        </p:txBody>
      </p:sp>
      <p:sp>
        <p:nvSpPr>
          <p:cNvPr id="5" name="Slide Number Placeholder 4"/>
          <p:cNvSpPr>
            <a:spLocks noGrp="1"/>
          </p:cNvSpPr>
          <p:nvPr>
            <p:ph type="sldNum" sz="quarter" idx="12"/>
          </p:nvPr>
        </p:nvSpPr>
        <p:spPr/>
        <p:txBody>
          <a:bodyPr/>
          <a:lstStyle/>
          <a:p>
            <a:fld id="{82BAABBF-CE1E-8A4C-92D8-393D0291D808}" type="slidenum">
              <a:rPr lang="en-US" smtClean="0"/>
              <a:t>89</a:t>
            </a:fld>
            <a:endParaRPr lang="en-US"/>
          </a:p>
        </p:txBody>
      </p:sp>
      <p:sp>
        <p:nvSpPr>
          <p:cNvPr id="4" name="Rectangle 3"/>
          <p:cNvSpPr/>
          <p:nvPr/>
        </p:nvSpPr>
        <p:spPr>
          <a:xfrm>
            <a:off x="4586776" y="3305287"/>
            <a:ext cx="2577220" cy="560218"/>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4586776" y="3299829"/>
            <a:ext cx="709132" cy="1779481"/>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7555250" y="3299829"/>
            <a:ext cx="2149325" cy="830997"/>
          </a:xfrm>
          <a:prstGeom prst="rect">
            <a:avLst/>
          </a:prstGeom>
          <a:noFill/>
        </p:spPr>
        <p:txBody>
          <a:bodyPr wrap="square" rtlCol="0">
            <a:spAutoFit/>
          </a:bodyPr>
          <a:lstStyle/>
          <a:p>
            <a:r>
              <a:rPr lang="en-US" sz="2400" i="1" dirty="0">
                <a:latin typeface="Times"/>
                <a:cs typeface="Times"/>
              </a:rPr>
              <a:t>K</a:t>
            </a:r>
            <a:r>
              <a:rPr lang="en-US" sz="2400" dirty="0"/>
              <a:t> hidden layer activations</a:t>
            </a:r>
          </a:p>
        </p:txBody>
      </p:sp>
      <p:sp>
        <p:nvSpPr>
          <p:cNvPr id="10" name="TextBox 9"/>
          <p:cNvSpPr txBox="1"/>
          <p:nvPr/>
        </p:nvSpPr>
        <p:spPr>
          <a:xfrm>
            <a:off x="4586777" y="5307139"/>
            <a:ext cx="2149325" cy="830997"/>
          </a:xfrm>
          <a:prstGeom prst="rect">
            <a:avLst/>
          </a:prstGeom>
          <a:noFill/>
        </p:spPr>
        <p:txBody>
          <a:bodyPr wrap="square" rtlCol="0">
            <a:spAutoFit/>
          </a:bodyPr>
          <a:lstStyle/>
          <a:p>
            <a:r>
              <a:rPr lang="en-US" sz="2400" i="1" dirty="0">
                <a:latin typeface="Times"/>
                <a:cs typeface="Times"/>
              </a:rPr>
              <a:t>N</a:t>
            </a:r>
            <a:r>
              <a:rPr lang="en-US" sz="2400" dirty="0"/>
              <a:t> data points in mini-batch</a:t>
            </a:r>
          </a:p>
        </p:txBody>
      </p:sp>
      <p:graphicFrame>
        <p:nvGraphicFramePr>
          <p:cNvPr id="11" name="Object 10"/>
          <p:cNvGraphicFramePr>
            <a:graphicFrameLocks noChangeAspect="1"/>
          </p:cNvGraphicFramePr>
          <p:nvPr/>
        </p:nvGraphicFramePr>
        <p:xfrm>
          <a:off x="3530937" y="3140200"/>
          <a:ext cx="4024312" cy="2166938"/>
        </p:xfrm>
        <a:graphic>
          <a:graphicData uri="http://schemas.openxmlformats.org/presentationml/2006/ole">
            <mc:AlternateContent xmlns:mc="http://schemas.openxmlformats.org/markup-compatibility/2006">
              <mc:Choice xmlns:v="urn:schemas-microsoft-com:vml" Requires="v">
                <p:oleObj spid="_x0000_s22611" name="Equation" r:id="rId4" imgW="1511300" imgH="812800" progId="Equation.3">
                  <p:embed/>
                </p:oleObj>
              </mc:Choice>
              <mc:Fallback>
                <p:oleObj name="Equation" r:id="rId4" imgW="1511300" imgH="812800" progId="Equation.3">
                  <p:embed/>
                  <p:pic>
                    <p:nvPicPr>
                      <p:cNvPr id="0" name=""/>
                      <p:cNvPicPr/>
                      <p:nvPr/>
                    </p:nvPicPr>
                    <p:blipFill>
                      <a:blip r:embed="rId5"/>
                      <a:stretch>
                        <a:fillRect/>
                      </a:stretch>
                    </p:blipFill>
                    <p:spPr>
                      <a:xfrm>
                        <a:off x="3530937" y="3140200"/>
                        <a:ext cx="4024312" cy="2166938"/>
                      </a:xfrm>
                      <a:prstGeom prst="rect">
                        <a:avLst/>
                      </a:prstGeom>
                    </p:spPr>
                  </p:pic>
                </p:oleObj>
              </mc:Fallback>
            </mc:AlternateContent>
          </a:graphicData>
        </a:graphic>
      </p:graphicFrame>
    </p:spTree>
    <p:extLst>
      <p:ext uri="{BB962C8B-B14F-4D97-AF65-F5344CB8AC3E}">
        <p14:creationId xmlns:p14="http://schemas.microsoft.com/office/powerpoint/2010/main" val="61503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t>
            </a:r>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a:solidFill>
                  <a:schemeClr val="tx1">
                    <a:lumMod val="75000"/>
                    <a:lumOff val="25000"/>
                  </a:schemeClr>
                </a:solidFill>
                <a:latin typeface="Karla" charset="0"/>
                <a:ea typeface="Karla" charset="0"/>
                <a:cs typeface="Karla" charset="0"/>
              </a:rPr>
              <a:t>Goto</a:t>
            </a:r>
            <a:r>
              <a:rPr lang="en-US" sz="2000" dirty="0">
                <a:solidFill>
                  <a:schemeClr val="tx1">
                    <a:lumMod val="75000"/>
                    <a:lumOff val="25000"/>
                  </a:schemeClr>
                </a:solidFill>
                <a:latin typeface="Karla" charset="0"/>
                <a:ea typeface="Karla" charset="0"/>
                <a:cs typeface="Karla" charset="0"/>
              </a:rPr>
              <a:t> to #1 </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8182" y="3355147"/>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36336" y="3268742"/>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85862" y="2185598"/>
            <a:ext cx="34290" cy="114681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63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Training time: </a:t>
            </a:r>
          </a:p>
          <a:p>
            <a:pPr lvl="1"/>
            <a:r>
              <a:rPr lang="en-US" dirty="0"/>
              <a:t>Mini-batch of activations for layer to normalize</a:t>
            </a:r>
          </a:p>
          <a:p>
            <a:pPr lvl="1"/>
            <a:endParaRPr lang="en-US" dirty="0"/>
          </a:p>
          <a:p>
            <a:pPr lvl="1"/>
            <a:endParaRPr lang="en-US" dirty="0"/>
          </a:p>
          <a:p>
            <a:pPr marL="457200" lvl="1" indent="0">
              <a:buNone/>
            </a:pPr>
            <a:endParaRPr lang="en-US" sz="1050" dirty="0"/>
          </a:p>
          <a:p>
            <a:pPr marL="457200" lvl="1" indent="0">
              <a:buNone/>
            </a:pPr>
            <a:r>
              <a:rPr lang="en-US" dirty="0"/>
              <a:t>   where</a:t>
            </a:r>
          </a:p>
          <a:p>
            <a:endParaRPr lang="en-US" dirty="0"/>
          </a:p>
          <a:p>
            <a:endParaRPr lang="en-US" dirty="0"/>
          </a:p>
        </p:txBody>
      </p:sp>
      <p:sp>
        <p:nvSpPr>
          <p:cNvPr id="8" name="Slide Number Placeholder 7"/>
          <p:cNvSpPr>
            <a:spLocks noGrp="1"/>
          </p:cNvSpPr>
          <p:nvPr>
            <p:ph type="sldNum" sz="quarter" idx="12"/>
          </p:nvPr>
        </p:nvSpPr>
        <p:spPr/>
        <p:txBody>
          <a:bodyPr/>
          <a:lstStyle/>
          <a:p>
            <a:fld id="{82BAABBF-CE1E-8A4C-92D8-393D0291D808}" type="slidenum">
              <a:rPr lang="en-US" smtClean="0"/>
              <a:t>90</a:t>
            </a:fld>
            <a:endParaRPr lang="en-US"/>
          </a:p>
        </p:txBody>
      </p:sp>
      <p:cxnSp>
        <p:nvCxnSpPr>
          <p:cNvPr id="6" name="Straight Arrow Connector 5"/>
          <p:cNvCxnSpPr/>
          <p:nvPr/>
        </p:nvCxnSpPr>
        <p:spPr>
          <a:xfrm flipH="1" flipV="1">
            <a:off x="3082730" y="5191354"/>
            <a:ext cx="308820"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392061" y="5820121"/>
            <a:ext cx="3091149" cy="707886"/>
          </a:xfrm>
          <a:prstGeom prst="rect">
            <a:avLst/>
          </a:prstGeom>
          <a:noFill/>
        </p:spPr>
        <p:txBody>
          <a:bodyPr wrap="square" rtlCol="0">
            <a:spAutoFit/>
          </a:bodyPr>
          <a:lstStyle/>
          <a:p>
            <a:r>
              <a:rPr lang="en-US" sz="2000" dirty="0"/>
              <a:t>Vector of mean activations across mini-batch</a:t>
            </a:r>
          </a:p>
        </p:txBody>
      </p:sp>
      <p:cxnSp>
        <p:nvCxnSpPr>
          <p:cNvPr id="13" name="Straight Arrow Connector 12"/>
          <p:cNvCxnSpPr/>
          <p:nvPr/>
        </p:nvCxnSpPr>
        <p:spPr>
          <a:xfrm flipH="1" flipV="1">
            <a:off x="6744918" y="5434114"/>
            <a:ext cx="459319" cy="3860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04748" y="5820122"/>
            <a:ext cx="3256348" cy="707885"/>
          </a:xfrm>
          <a:prstGeom prst="rect">
            <a:avLst/>
          </a:prstGeom>
          <a:noFill/>
        </p:spPr>
        <p:txBody>
          <a:bodyPr wrap="square" rtlCol="0">
            <a:spAutoFit/>
          </a:bodyPr>
          <a:lstStyle/>
          <a:p>
            <a:r>
              <a:rPr lang="en-US" sz="2000" dirty="0"/>
              <a:t>Vector of SD of each unit across mini-batch</a:t>
            </a:r>
          </a:p>
        </p:txBody>
      </p:sp>
      <p:graphicFrame>
        <p:nvGraphicFramePr>
          <p:cNvPr id="11" name="Object 10"/>
          <p:cNvGraphicFramePr>
            <a:graphicFrameLocks noChangeAspect="1"/>
          </p:cNvGraphicFramePr>
          <p:nvPr/>
        </p:nvGraphicFramePr>
        <p:xfrm>
          <a:off x="4784157" y="2892940"/>
          <a:ext cx="1960760" cy="1048779"/>
        </p:xfrm>
        <a:graphic>
          <a:graphicData uri="http://schemas.openxmlformats.org/presentationml/2006/ole">
            <mc:AlternateContent xmlns:mc="http://schemas.openxmlformats.org/markup-compatibility/2006">
              <mc:Choice xmlns:v="urn:schemas-microsoft-com:vml" Requires="v">
                <p:oleObj spid="_x0000_s23714" name="Equation" r:id="rId4" imgW="736600" imgH="393700" progId="Equation.3">
                  <p:embed/>
                </p:oleObj>
              </mc:Choice>
              <mc:Fallback>
                <p:oleObj name="Equation" r:id="rId4" imgW="736600" imgH="393700" progId="Equation.3">
                  <p:embed/>
                  <p:pic>
                    <p:nvPicPr>
                      <p:cNvPr id="0" name=""/>
                      <p:cNvPicPr/>
                      <p:nvPr/>
                    </p:nvPicPr>
                    <p:blipFill>
                      <a:blip r:embed="rId5"/>
                      <a:stretch>
                        <a:fillRect/>
                      </a:stretch>
                    </p:blipFill>
                    <p:spPr>
                      <a:xfrm>
                        <a:off x="4784157" y="2892940"/>
                        <a:ext cx="1960760" cy="1048779"/>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2914651" y="4429126"/>
          <a:ext cx="6270625" cy="1141413"/>
        </p:xfrm>
        <a:graphic>
          <a:graphicData uri="http://schemas.openxmlformats.org/presentationml/2006/ole">
            <mc:AlternateContent xmlns:mc="http://schemas.openxmlformats.org/markup-compatibility/2006">
              <mc:Choice xmlns:v="urn:schemas-microsoft-com:vml" Requires="v">
                <p:oleObj spid="_x0000_s23715" name="Equation" r:id="rId6" imgW="2578100" imgH="469900" progId="Equation.3">
                  <p:embed/>
                </p:oleObj>
              </mc:Choice>
              <mc:Fallback>
                <p:oleObj name="Equation" r:id="rId6" imgW="2578100" imgH="469900" progId="Equation.3">
                  <p:embed/>
                  <p:pic>
                    <p:nvPicPr>
                      <p:cNvPr id="0" name=""/>
                      <p:cNvPicPr/>
                      <p:nvPr/>
                    </p:nvPicPr>
                    <p:blipFill>
                      <a:blip r:embed="rId7"/>
                      <a:stretch>
                        <a:fillRect/>
                      </a:stretch>
                    </p:blipFill>
                    <p:spPr>
                      <a:xfrm>
                        <a:off x="2914651" y="4429126"/>
                        <a:ext cx="6270625" cy="1141413"/>
                      </a:xfrm>
                      <a:prstGeom prst="rect">
                        <a:avLst/>
                      </a:prstGeom>
                    </p:spPr>
                  </p:pic>
                </p:oleObj>
              </mc:Fallback>
            </mc:AlternateContent>
          </a:graphicData>
        </a:graphic>
      </p:graphicFrame>
    </p:spTree>
    <p:extLst>
      <p:ext uri="{BB962C8B-B14F-4D97-AF65-F5344CB8AC3E}">
        <p14:creationId xmlns:p14="http://schemas.microsoft.com/office/powerpoint/2010/main" val="1020149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a:xfrm>
            <a:off x="1981200" y="1600200"/>
            <a:ext cx="8229600" cy="4692914"/>
          </a:xfrm>
        </p:spPr>
        <p:txBody>
          <a:bodyPr/>
          <a:lstStyle/>
          <a:p>
            <a:r>
              <a:rPr lang="en-US" dirty="0"/>
              <a:t>Training time: </a:t>
            </a:r>
          </a:p>
          <a:p>
            <a:pPr lvl="1"/>
            <a:r>
              <a:rPr lang="en-US" dirty="0"/>
              <a:t>Normalization can reduce expressive power</a:t>
            </a:r>
          </a:p>
          <a:p>
            <a:pPr lvl="1"/>
            <a:r>
              <a:rPr lang="en-US" dirty="0"/>
              <a:t>Instead use:</a:t>
            </a:r>
          </a:p>
          <a:p>
            <a:pPr lvl="1"/>
            <a:endParaRPr lang="en-US" dirty="0"/>
          </a:p>
          <a:p>
            <a:pPr lvl="1"/>
            <a:endParaRPr lang="en-US" sz="3200" dirty="0"/>
          </a:p>
          <a:p>
            <a:pPr lvl="1"/>
            <a:endParaRPr lang="en-US" sz="3600" dirty="0"/>
          </a:p>
          <a:p>
            <a:pPr lvl="1"/>
            <a:endParaRPr lang="en-US" dirty="0"/>
          </a:p>
          <a:p>
            <a:pPr lvl="1"/>
            <a:r>
              <a:rPr lang="en-US" dirty="0"/>
              <a:t>Allows network to </a:t>
            </a:r>
            <a:r>
              <a:rPr lang="en-US" dirty="0">
                <a:solidFill>
                  <a:srgbClr val="0000FF"/>
                </a:solidFill>
              </a:rPr>
              <a:t>control range of normalization</a:t>
            </a:r>
          </a:p>
          <a:p>
            <a:pPr lvl="1"/>
            <a:endParaRPr lang="en-US" dirty="0"/>
          </a:p>
          <a:p>
            <a:pPr lvl="1"/>
            <a:endParaRPr lang="en-US" dirty="0"/>
          </a:p>
          <a:p>
            <a:pPr lvl="1"/>
            <a:endParaRPr lang="en-US" dirty="0"/>
          </a:p>
          <a:p>
            <a:pPr lvl="1"/>
            <a:endParaRPr lang="en-US" dirty="0"/>
          </a:p>
          <a:p>
            <a:pPr marL="457200" lvl="1" indent="0">
              <a:buNone/>
            </a:pPr>
            <a:endParaRPr lang="en-US" sz="1050" dirty="0"/>
          </a:p>
          <a:p>
            <a:endParaRPr lang="en-US" dirty="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91</a:t>
            </a:fld>
            <a:endParaRPr lang="en-US"/>
          </a:p>
        </p:txBody>
      </p:sp>
      <p:cxnSp>
        <p:nvCxnSpPr>
          <p:cNvPr id="6" name="Straight Arrow Connector 5"/>
          <p:cNvCxnSpPr/>
          <p:nvPr/>
        </p:nvCxnSpPr>
        <p:spPr>
          <a:xfrm flipH="1" flipV="1">
            <a:off x="5464359" y="3734799"/>
            <a:ext cx="336339"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204748" y="3734801"/>
            <a:ext cx="310510" cy="6287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72524" y="4293928"/>
            <a:ext cx="3256348" cy="461665"/>
          </a:xfrm>
          <a:prstGeom prst="rect">
            <a:avLst/>
          </a:prstGeom>
          <a:noFill/>
        </p:spPr>
        <p:txBody>
          <a:bodyPr wrap="square" rtlCol="0">
            <a:spAutoFit/>
          </a:bodyPr>
          <a:lstStyle/>
          <a:p>
            <a:pPr algn="ctr"/>
            <a:r>
              <a:rPr lang="en-US" sz="2400" dirty="0"/>
              <a:t>Learnable parameters</a:t>
            </a:r>
          </a:p>
        </p:txBody>
      </p:sp>
      <p:graphicFrame>
        <p:nvGraphicFramePr>
          <p:cNvPr id="9" name="Object 8"/>
          <p:cNvGraphicFramePr>
            <a:graphicFrameLocks noChangeAspect="1"/>
          </p:cNvGraphicFramePr>
          <p:nvPr/>
        </p:nvGraphicFramePr>
        <p:xfrm>
          <a:off x="5314950" y="3193921"/>
          <a:ext cx="1449388" cy="596900"/>
        </p:xfrm>
        <a:graphic>
          <a:graphicData uri="http://schemas.openxmlformats.org/presentationml/2006/ole">
            <mc:AlternateContent xmlns:mc="http://schemas.openxmlformats.org/markup-compatibility/2006">
              <mc:Choice xmlns:v="urn:schemas-microsoft-com:vml" Requires="v">
                <p:oleObj spid="_x0000_s24659" name="Equation" r:id="rId4" imgW="495300" imgH="203200" progId="Equation.3">
                  <p:embed/>
                </p:oleObj>
              </mc:Choice>
              <mc:Fallback>
                <p:oleObj name="Equation" r:id="rId4" imgW="495300" imgH="203200" progId="Equation.3">
                  <p:embed/>
                  <p:pic>
                    <p:nvPicPr>
                      <p:cNvPr id="0" name=""/>
                      <p:cNvPicPr/>
                      <p:nvPr/>
                    </p:nvPicPr>
                    <p:blipFill>
                      <a:blip r:embed="rId5"/>
                      <a:stretch>
                        <a:fillRect/>
                      </a:stretch>
                    </p:blipFill>
                    <p:spPr>
                      <a:xfrm>
                        <a:off x="5314950" y="3193921"/>
                        <a:ext cx="1449388" cy="596900"/>
                      </a:xfrm>
                      <a:prstGeom prst="rect">
                        <a:avLst/>
                      </a:prstGeom>
                    </p:spPr>
                  </p:pic>
                </p:oleObj>
              </mc:Fallback>
            </mc:AlternateContent>
          </a:graphicData>
        </a:graphic>
      </p:graphicFrame>
    </p:spTree>
    <p:extLst>
      <p:ext uri="{BB962C8B-B14F-4D97-AF65-F5344CB8AC3E}">
        <p14:creationId xmlns:p14="http://schemas.microsoft.com/office/powerpoint/2010/main" val="13011096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4"/>
          <a:stretch>
            <a:fillRect/>
          </a:stretch>
        </p:blipFill>
        <p:spPr>
          <a:xfrm>
            <a:off x="3321332" y="1940511"/>
            <a:ext cx="3863675" cy="2033513"/>
          </a:xfrm>
          <a:prstGeom prst="rect">
            <a:avLst/>
          </a:prstGeom>
        </p:spPr>
      </p:pic>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Batch Normalization</a:t>
            </a:r>
          </a:p>
        </p:txBody>
      </p:sp>
      <p:sp>
        <p:nvSpPr>
          <p:cNvPr id="3" name="Slide Number Placeholder 2"/>
          <p:cNvSpPr>
            <a:spLocks noGrp="1"/>
          </p:cNvSpPr>
          <p:nvPr>
            <p:ph type="sldNum" sz="quarter" idx="12"/>
          </p:nvPr>
        </p:nvSpPr>
        <p:spPr/>
        <p:txBody>
          <a:bodyPr/>
          <a:lstStyle/>
          <a:p>
            <a:fld id="{82BAABBF-CE1E-8A4C-92D8-393D0291D808}" type="slidenum">
              <a:rPr lang="en-US" smtClean="0"/>
              <a:t>92</a:t>
            </a:fld>
            <a:endParaRPr lang="en-US"/>
          </a:p>
        </p:txBody>
      </p:sp>
      <p:sp>
        <p:nvSpPr>
          <p:cNvPr id="7" name="TextBox 6"/>
          <p:cNvSpPr txBox="1"/>
          <p:nvPr/>
        </p:nvSpPr>
        <p:spPr>
          <a:xfrm rot="5400000">
            <a:off x="3936339" y="4070998"/>
            <a:ext cx="726281" cy="369332"/>
          </a:xfrm>
          <a:prstGeom prst="rect">
            <a:avLst/>
          </a:prstGeom>
          <a:noFill/>
        </p:spPr>
        <p:txBody>
          <a:bodyPr wrap="square" rtlCol="0">
            <a:spAutoFit/>
          </a:bodyPr>
          <a:lstStyle/>
          <a:p>
            <a:pPr algn="ctr"/>
            <a:r>
              <a:rPr lang="en-US" b="1" dirty="0"/>
              <a:t>…..</a:t>
            </a:r>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sp>
        <p:nvSpPr>
          <p:cNvPr id="10" name="Rectangle 9"/>
          <p:cNvSpPr/>
          <p:nvPr/>
        </p:nvSpPr>
        <p:spPr>
          <a:xfrm>
            <a:off x="4063857" y="1940511"/>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063857" y="4557868"/>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5656333" y="581479"/>
            <a:ext cx="169643" cy="2887707"/>
          </a:xfrm>
          <a:prstGeom prst="curvedConnector4">
            <a:avLst>
              <a:gd name="adj1" fmla="val -376926"/>
              <a:gd name="adj2" fmla="val 65037"/>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5986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6299707" y="1801535"/>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5658512" y="803458"/>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203682" y="4892570"/>
            <a:ext cx="3464318" cy="954107"/>
          </a:xfrm>
          <a:prstGeom prst="rect">
            <a:avLst/>
          </a:prstGeom>
          <a:noFill/>
        </p:spPr>
        <p:txBody>
          <a:bodyPr wrap="square" rtlCol="0">
            <a:spAutoFit/>
          </a:bodyPr>
          <a:lstStyle/>
          <a:p>
            <a:r>
              <a:rPr lang="en-US" sz="2700" dirty="0">
                <a:solidFill>
                  <a:srgbClr val="0000FF"/>
                </a:solidFill>
              </a:rPr>
              <a:t>Add normalization operations for layer 1</a:t>
            </a:r>
          </a:p>
        </p:txBody>
      </p:sp>
      <p:graphicFrame>
        <p:nvGraphicFramePr>
          <p:cNvPr id="22" name="Object 21"/>
          <p:cNvGraphicFramePr>
            <a:graphicFrameLocks noChangeAspect="1"/>
          </p:cNvGraphicFramePr>
          <p:nvPr/>
        </p:nvGraphicFramePr>
        <p:xfrm>
          <a:off x="7168510" y="1716423"/>
          <a:ext cx="2830512" cy="1747837"/>
        </p:xfrm>
        <a:graphic>
          <a:graphicData uri="http://schemas.openxmlformats.org/presentationml/2006/ole">
            <mc:AlternateContent xmlns:mc="http://schemas.openxmlformats.org/markup-compatibility/2006">
              <mc:Choice xmlns:v="urn:schemas-microsoft-com:vml" Requires="v">
                <p:oleObj spid="_x0000_s25683" name="Equation" r:id="rId5" imgW="1498600" imgH="927100" progId="Equation.3">
                  <p:embed/>
                </p:oleObj>
              </mc:Choice>
              <mc:Fallback>
                <p:oleObj name="Equation" r:id="rId5" imgW="1498600" imgH="927100" progId="Equation.3">
                  <p:embed/>
                  <p:pic>
                    <p:nvPicPr>
                      <p:cNvPr id="0" name=""/>
                      <p:cNvPicPr/>
                      <p:nvPr/>
                    </p:nvPicPr>
                    <p:blipFill>
                      <a:blip r:embed="rId6"/>
                      <a:stretch>
                        <a:fillRect/>
                      </a:stretch>
                    </p:blipFill>
                    <p:spPr>
                      <a:xfrm>
                        <a:off x="7168510" y="1716423"/>
                        <a:ext cx="2830512" cy="1747837"/>
                      </a:xfrm>
                      <a:prstGeom prst="rect">
                        <a:avLst/>
                      </a:prstGeom>
                    </p:spPr>
                  </p:pic>
                </p:oleObj>
              </mc:Fallback>
            </mc:AlternateContent>
          </a:graphicData>
        </a:graphic>
      </p:graphicFrame>
    </p:spTree>
    <p:extLst>
      <p:ext uri="{BB962C8B-B14F-4D97-AF65-F5344CB8AC3E}">
        <p14:creationId xmlns:p14="http://schemas.microsoft.com/office/powerpoint/2010/main" val="1966750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321332" y="1940511"/>
            <a:ext cx="3863675" cy="2033513"/>
          </a:xfrm>
          <a:prstGeom prst="rect">
            <a:avLst/>
          </a:prstGeom>
        </p:spPr>
      </p:pic>
      <p:graphicFrame>
        <p:nvGraphicFramePr>
          <p:cNvPr id="20" name="Object 19"/>
          <p:cNvGraphicFramePr>
            <a:graphicFrameLocks noChangeAspect="1"/>
          </p:cNvGraphicFramePr>
          <p:nvPr/>
        </p:nvGraphicFramePr>
        <p:xfrm>
          <a:off x="7145339" y="1716089"/>
          <a:ext cx="2878137" cy="1747837"/>
        </p:xfrm>
        <a:graphic>
          <a:graphicData uri="http://schemas.openxmlformats.org/presentationml/2006/ole">
            <mc:AlternateContent xmlns:mc="http://schemas.openxmlformats.org/markup-compatibility/2006">
              <mc:Choice xmlns:v="urn:schemas-microsoft-com:vml" Requires="v">
                <p:oleObj spid="_x0000_s26707" name="Equation" r:id="rId5" imgW="1524000" imgH="927100" progId="Equation.3">
                  <p:embed/>
                </p:oleObj>
              </mc:Choice>
              <mc:Fallback>
                <p:oleObj name="Equation" r:id="rId5" imgW="1524000" imgH="927100" progId="Equation.3">
                  <p:embed/>
                  <p:pic>
                    <p:nvPicPr>
                      <p:cNvPr id="0" name=""/>
                      <p:cNvPicPr/>
                      <p:nvPr/>
                    </p:nvPicPr>
                    <p:blipFill>
                      <a:blip r:embed="rId6"/>
                      <a:stretch>
                        <a:fillRect/>
                      </a:stretch>
                    </p:blipFill>
                    <p:spPr>
                      <a:xfrm>
                        <a:off x="7145339" y="1716089"/>
                        <a:ext cx="2878137" cy="1747837"/>
                      </a:xfrm>
                      <a:prstGeom prst="rect">
                        <a:avLst/>
                      </a:prstGeom>
                    </p:spPr>
                  </p:pic>
                </p:oleObj>
              </mc:Fallback>
            </mc:AlternateContent>
          </a:graphicData>
        </a:graphic>
      </p:graphicFrame>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Batch Normalization</a:t>
            </a:r>
          </a:p>
        </p:txBody>
      </p:sp>
      <p:sp>
        <p:nvSpPr>
          <p:cNvPr id="3" name="Slide Number Placeholder 2"/>
          <p:cNvSpPr>
            <a:spLocks noGrp="1"/>
          </p:cNvSpPr>
          <p:nvPr>
            <p:ph type="sldNum" sz="quarter" idx="12"/>
          </p:nvPr>
        </p:nvSpPr>
        <p:spPr/>
        <p:txBody>
          <a:bodyPr/>
          <a:lstStyle/>
          <a:p>
            <a:fld id="{82BAABBF-CE1E-8A4C-92D8-393D0291D808}" type="slidenum">
              <a:rPr lang="en-US" smtClean="0"/>
              <a:t>93</a:t>
            </a:fld>
            <a:endParaRPr lang="en-US"/>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grpSp>
        <p:nvGrpSpPr>
          <p:cNvPr id="12" name="Group 11"/>
          <p:cNvGrpSpPr/>
          <p:nvPr/>
        </p:nvGrpSpPr>
        <p:grpSpPr>
          <a:xfrm>
            <a:off x="4586786" y="1940510"/>
            <a:ext cx="4164641" cy="4628843"/>
            <a:chOff x="2444729" y="1940509"/>
            <a:chExt cx="5155127" cy="4628843"/>
          </a:xfrm>
        </p:grpSpPr>
        <p:sp>
          <p:nvSpPr>
            <p:cNvPr id="13" name="Rectangle 12"/>
            <p:cNvSpPr/>
            <p:nvPr/>
          </p:nvSpPr>
          <p:spPr>
            <a:xfrm>
              <a:off x="2444729" y="4557867"/>
              <a:ext cx="655394"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rot="5400000">
              <a:off x="2412338" y="4027078"/>
              <a:ext cx="726281" cy="457171"/>
            </a:xfrm>
            <a:prstGeom prst="rect">
              <a:avLst/>
            </a:prstGeom>
            <a:noFill/>
          </p:spPr>
          <p:txBody>
            <a:bodyPr wrap="square" rtlCol="0">
              <a:spAutoFit/>
            </a:bodyPr>
            <a:lstStyle/>
            <a:p>
              <a:pPr algn="ctr"/>
              <a:r>
                <a:rPr lang="en-US" b="1" dirty="0"/>
                <a:t>…..</a:t>
              </a:r>
            </a:p>
          </p:txBody>
        </p:sp>
        <p:sp>
          <p:nvSpPr>
            <p:cNvPr id="10" name="Rectangle 9"/>
            <p:cNvSpPr/>
            <p:nvPr/>
          </p:nvSpPr>
          <p:spPr>
            <a:xfrm>
              <a:off x="2444730" y="1940510"/>
              <a:ext cx="631369"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4160564" y="540358"/>
              <a:ext cx="169643" cy="2969946"/>
            </a:xfrm>
            <a:prstGeom prst="curvedConnector4">
              <a:avLst>
                <a:gd name="adj1" fmla="val -134754"/>
                <a:gd name="adj2" fmla="val 55315"/>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4462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4775706" y="1801534"/>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4134511" y="803457"/>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7203682" y="4892569"/>
            <a:ext cx="3464318" cy="1338828"/>
          </a:xfrm>
          <a:prstGeom prst="rect">
            <a:avLst/>
          </a:prstGeom>
          <a:noFill/>
        </p:spPr>
        <p:txBody>
          <a:bodyPr wrap="square" rtlCol="0">
            <a:spAutoFit/>
          </a:bodyPr>
          <a:lstStyle/>
          <a:p>
            <a:r>
              <a:rPr lang="en-US" sz="2700" dirty="0">
                <a:solidFill>
                  <a:srgbClr val="0000FF"/>
                </a:solidFill>
              </a:rPr>
              <a:t>Add normalization operations for layer 2 and so on … </a:t>
            </a:r>
          </a:p>
        </p:txBody>
      </p:sp>
    </p:spTree>
    <p:extLst>
      <p:ext uri="{BB962C8B-B14F-4D97-AF65-F5344CB8AC3E}">
        <p14:creationId xmlns:p14="http://schemas.microsoft.com/office/powerpoint/2010/main" val="1475034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Differentiate the </a:t>
            </a:r>
            <a:r>
              <a:rPr lang="en-US" dirty="0">
                <a:solidFill>
                  <a:srgbClr val="0000FF"/>
                </a:solidFill>
              </a:rPr>
              <a:t>joint loss </a:t>
            </a:r>
            <a:r>
              <a:rPr lang="en-US" dirty="0"/>
              <a:t>for </a:t>
            </a:r>
            <a:r>
              <a:rPr lang="en-US" i="1" dirty="0"/>
              <a:t>N</a:t>
            </a:r>
            <a:r>
              <a:rPr lang="en-US" dirty="0"/>
              <a:t> mini-batches</a:t>
            </a:r>
            <a:endParaRPr lang="en-US" dirty="0">
              <a:solidFill>
                <a:srgbClr val="0000FF"/>
              </a:solidFill>
            </a:endParaRPr>
          </a:p>
          <a:p>
            <a:r>
              <a:rPr lang="en-US" u="sng" dirty="0">
                <a:solidFill>
                  <a:srgbClr val="0000FF"/>
                </a:solidFill>
              </a:rPr>
              <a:t>Back-propagate </a:t>
            </a:r>
            <a:r>
              <a:rPr lang="en-US" i="1" u="sng" dirty="0">
                <a:solidFill>
                  <a:srgbClr val="0000FF"/>
                </a:solidFill>
              </a:rPr>
              <a:t>through</a:t>
            </a:r>
            <a:r>
              <a:rPr lang="en-US" u="sng" dirty="0">
                <a:solidFill>
                  <a:srgbClr val="0000FF"/>
                </a:solidFill>
              </a:rPr>
              <a:t> the norm operations</a:t>
            </a:r>
          </a:p>
          <a:p>
            <a:endParaRPr lang="en-US" sz="2000" dirty="0"/>
          </a:p>
          <a:p>
            <a:r>
              <a:rPr lang="en-US" dirty="0"/>
              <a:t>Test time:</a:t>
            </a:r>
          </a:p>
          <a:p>
            <a:pPr lvl="1"/>
            <a:r>
              <a:rPr lang="en-US" dirty="0"/>
              <a:t>Model needs to be evaluated on a </a:t>
            </a:r>
            <a:r>
              <a:rPr lang="en-US" i="1" dirty="0"/>
              <a:t>single example</a:t>
            </a:r>
          </a:p>
          <a:p>
            <a:pPr lvl="1"/>
            <a:r>
              <a:rPr lang="en-US" dirty="0"/>
              <a:t>Replace </a:t>
            </a:r>
            <a:r>
              <a:rPr lang="en-US" i="1" dirty="0"/>
              <a:t>μ</a:t>
            </a:r>
            <a:r>
              <a:rPr lang="en-US" dirty="0"/>
              <a:t> and </a:t>
            </a:r>
            <a:r>
              <a:rPr lang="en-US" i="1" dirty="0" err="1"/>
              <a:t>σ</a:t>
            </a:r>
            <a:r>
              <a:rPr lang="en-US" dirty="0"/>
              <a:t> with </a:t>
            </a:r>
            <a:r>
              <a:rPr lang="en-US" dirty="0">
                <a:solidFill>
                  <a:srgbClr val="0000FF"/>
                </a:solidFill>
              </a:rPr>
              <a:t>running averages </a:t>
            </a:r>
            <a:r>
              <a:rPr lang="en-US" dirty="0"/>
              <a:t>collected during training</a:t>
            </a:r>
          </a:p>
        </p:txBody>
      </p:sp>
      <p:sp>
        <p:nvSpPr>
          <p:cNvPr id="4" name="Slide Number Placeholder 3"/>
          <p:cNvSpPr>
            <a:spLocks noGrp="1"/>
          </p:cNvSpPr>
          <p:nvPr>
            <p:ph type="sldNum" sz="quarter" idx="12"/>
          </p:nvPr>
        </p:nvSpPr>
        <p:spPr/>
        <p:txBody>
          <a:bodyPr/>
          <a:lstStyle/>
          <a:p>
            <a:fld id="{82BAABBF-CE1E-8A4C-92D8-393D0291D808}" type="slidenum">
              <a:rPr lang="en-US" smtClean="0"/>
              <a:t>94</a:t>
            </a:fld>
            <a:endParaRPr lang="en-US"/>
          </a:p>
        </p:txBody>
      </p:sp>
    </p:spTree>
    <p:extLst>
      <p:ext uri="{BB962C8B-B14F-4D97-AF65-F5344CB8AC3E}">
        <p14:creationId xmlns:p14="http://schemas.microsoft.com/office/powerpoint/2010/main" val="46955100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Perceptron</Template>
  <TotalTime>24753</TotalTime>
  <Words>7228</Words>
  <Application>Microsoft Macintosh PowerPoint</Application>
  <PresentationFormat>Widescreen</PresentationFormat>
  <Paragraphs>1022</Paragraphs>
  <Slides>94</Slides>
  <Notes>43</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5" baseType="lpstr">
      <vt:lpstr>Calibri</vt:lpstr>
      <vt:lpstr>Cambria Math</vt:lpstr>
      <vt:lpstr>Courier New</vt:lpstr>
      <vt:lpstr>Karla</vt:lpstr>
      <vt:lpstr>Mangal</vt:lpstr>
      <vt:lpstr>Open Sans</vt:lpstr>
      <vt:lpstr>Times</vt:lpstr>
      <vt:lpstr>Wingdings</vt:lpstr>
      <vt:lpstr>Arial</vt:lpstr>
      <vt:lpstr>GEC_template</vt:lpstr>
      <vt:lpstr>Equation</vt:lpstr>
      <vt:lpstr>Back Propagation</vt:lpstr>
      <vt:lpstr>Outline</vt:lpstr>
      <vt:lpstr>Outline</vt:lpstr>
      <vt:lpstr>Learning the coefficients</vt:lpstr>
      <vt:lpstr>But what is the idea? </vt:lpstr>
      <vt:lpstr>But what is the idea? </vt:lpstr>
      <vt:lpstr>But what is the idea? </vt:lpstr>
      <vt:lpstr>Minimizing the Loss function</vt:lpstr>
      <vt:lpstr>Estimate of the regression coefficients:  gradient descent </vt:lpstr>
      <vt:lpstr>Minimization of the Loss Function </vt:lpstr>
      <vt:lpstr>Gradient Descent (cont.)</vt:lpstr>
      <vt:lpstr>Let’s play the Pavlos game</vt:lpstr>
      <vt:lpstr>Gradient Descent </vt:lpstr>
      <vt:lpstr>Considerations </vt:lpstr>
      <vt:lpstr>Considerations </vt:lpstr>
      <vt:lpstr>Calculate the Derivatives</vt:lpstr>
      <vt:lpstr>Chain Rule</vt:lpstr>
      <vt:lpstr>Logistic Regression derivatives</vt:lpstr>
      <vt:lpstr>PowerPoint Presentation</vt:lpstr>
      <vt:lpstr>PowerPoint Presentation</vt:lpstr>
      <vt:lpstr>Considerations </vt:lpstr>
      <vt:lpstr>Learning Rate</vt:lpstr>
      <vt:lpstr>Considerations </vt:lpstr>
      <vt:lpstr>Local vs Global Minima</vt:lpstr>
      <vt:lpstr>Local vs Global Minima</vt:lpstr>
      <vt:lpstr>Local vs Global Minima</vt:lpstr>
      <vt:lpstr>Considerations </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lpstr>Optimizers</vt:lpstr>
      <vt:lpstr>Learning vs. Optimization</vt:lpstr>
      <vt:lpstr>Outline</vt:lpstr>
      <vt:lpstr>Local Minima</vt:lpstr>
      <vt:lpstr>Critical Points</vt:lpstr>
      <vt:lpstr>Local Minima</vt:lpstr>
      <vt:lpstr>Saddle Points</vt:lpstr>
      <vt:lpstr>No Critical Points</vt:lpstr>
      <vt:lpstr>Saddle Points</vt:lpstr>
      <vt:lpstr>Poor Conditioning</vt:lpstr>
      <vt:lpstr>No Critical Points</vt:lpstr>
      <vt:lpstr>Exploding and Vanishing Gradients</vt:lpstr>
      <vt:lpstr>Exploding and Vanishing Gradients</vt:lpstr>
      <vt:lpstr>Exploding and Vanishing Gradients</vt:lpstr>
      <vt:lpstr>Exploding and Vanishing Gradients</vt:lpstr>
      <vt:lpstr>Outline</vt:lpstr>
      <vt:lpstr>Stochastic Gradient Descent</vt:lpstr>
      <vt:lpstr>Momentum</vt:lpstr>
      <vt:lpstr>Momentum</vt:lpstr>
      <vt:lpstr>Momentum</vt:lpstr>
      <vt:lpstr>Momentum</vt:lpstr>
      <vt:lpstr>Nesterov Momentum</vt:lpstr>
      <vt:lpstr>PowerPoint Presentation</vt:lpstr>
      <vt:lpstr>Outline</vt:lpstr>
      <vt:lpstr>Adaptive Learning Rates</vt:lpstr>
      <vt:lpstr>AdaGrad</vt:lpstr>
      <vt:lpstr>RMSProp</vt:lpstr>
      <vt:lpstr>Adam</vt:lpstr>
      <vt:lpstr>Outline</vt:lpstr>
      <vt:lpstr>Parameter Initialization</vt:lpstr>
      <vt:lpstr>Xavier Initialization</vt:lpstr>
      <vt:lpstr>Normalized Initialization</vt:lpstr>
      <vt:lpstr>Bias Initialization</vt:lpstr>
      <vt:lpstr>PowerPoint Presentation</vt:lpstr>
      <vt:lpstr>Outline</vt:lpstr>
      <vt:lpstr>Feature Normalization</vt:lpstr>
      <vt:lpstr>Feature Normalization</vt:lpstr>
      <vt:lpstr>Internal Covariance Shift</vt:lpstr>
      <vt:lpstr>Batch Normalization</vt:lpstr>
      <vt:lpstr>Batch Normalization</vt:lpstr>
      <vt:lpstr>Batch Normalization</vt:lpstr>
      <vt:lpstr>Batch Normalization</vt:lpstr>
      <vt:lpstr>Batch Normalization</vt:lpstr>
      <vt:lpstr>Batch Normalization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302</cp:revision>
  <cp:lastPrinted>2019-10-19T11:34:02Z</cp:lastPrinted>
  <dcterms:created xsi:type="dcterms:W3CDTF">2018-07-15T23:20:29Z</dcterms:created>
  <dcterms:modified xsi:type="dcterms:W3CDTF">2019-12-12T14:03:49Z</dcterms:modified>
</cp:coreProperties>
</file>